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handoutMasterIdLst>
    <p:handoutMasterId r:id="rId47"/>
  </p:handoutMasterIdLst>
  <p:sldIdLst>
    <p:sldId id="268" r:id="rId2"/>
    <p:sldId id="257" r:id="rId3"/>
    <p:sldId id="309" r:id="rId4"/>
    <p:sldId id="310" r:id="rId5"/>
    <p:sldId id="311" r:id="rId6"/>
    <p:sldId id="280" r:id="rId7"/>
    <p:sldId id="312" r:id="rId8"/>
    <p:sldId id="278" r:id="rId9"/>
    <p:sldId id="334" r:id="rId10"/>
    <p:sldId id="335" r:id="rId11"/>
    <p:sldId id="336" r:id="rId12"/>
    <p:sldId id="267" r:id="rId13"/>
    <p:sldId id="338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1" r:id="rId22"/>
    <p:sldId id="322" r:id="rId23"/>
    <p:sldId id="323" r:id="rId24"/>
    <p:sldId id="324" r:id="rId25"/>
    <p:sldId id="325" r:id="rId26"/>
    <p:sldId id="289" r:id="rId27"/>
    <p:sldId id="326" r:id="rId28"/>
    <p:sldId id="258" r:id="rId29"/>
    <p:sldId id="261" r:id="rId30"/>
    <p:sldId id="276" r:id="rId31"/>
    <p:sldId id="277" r:id="rId32"/>
    <p:sldId id="328" r:id="rId33"/>
    <p:sldId id="259" r:id="rId34"/>
    <p:sldId id="329" r:id="rId35"/>
    <p:sldId id="306" r:id="rId36"/>
    <p:sldId id="330" r:id="rId37"/>
    <p:sldId id="305" r:id="rId38"/>
    <p:sldId id="331" r:id="rId39"/>
    <p:sldId id="332" r:id="rId40"/>
    <p:sldId id="307" r:id="rId41"/>
    <p:sldId id="275" r:id="rId42"/>
    <p:sldId id="339" r:id="rId43"/>
    <p:sldId id="308" r:id="rId44"/>
    <p:sldId id="340" r:id="rId45"/>
    <p:sldId id="34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31D"/>
    <a:srgbClr val="E3B72E"/>
    <a:srgbClr val="FFCA08"/>
    <a:srgbClr val="FF6700"/>
    <a:srgbClr val="D69C29"/>
    <a:srgbClr val="F6CD35"/>
    <a:srgbClr val="EE6000"/>
    <a:srgbClr val="FFFFFF"/>
    <a:srgbClr val="C18D25"/>
    <a:srgbClr val="DB7B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E500E-A8C2-4F4B-895E-FB40DD73818F}" type="datetimeFigureOut">
              <a:rPr lang="es-CO" smtClean="0"/>
              <a:t>24/09/2020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530BD-9932-4A53-9002-B6062914C4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2533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11BF-8AC1-4926-9E62-3D953A1A2E37}" type="datetimeFigureOut">
              <a:rPr lang="es-CO" smtClean="0"/>
              <a:t>24/09/2020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831E-921F-4CA1-A141-9CA1D575D70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1989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11BF-8AC1-4926-9E62-3D953A1A2E37}" type="datetimeFigureOut">
              <a:rPr lang="es-CO" smtClean="0"/>
              <a:pPr/>
              <a:t>24/09/2020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831E-921F-4CA1-A141-9CA1D575D701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46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09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9008" y="4778061"/>
            <a:ext cx="8994909" cy="914400"/>
          </a:xfrm>
        </p:spPr>
        <p:txBody>
          <a:bodyPr anchor="ctr">
            <a:normAutofit/>
          </a:bodyPr>
          <a:lstStyle>
            <a:lvl1pPr algn="ctr">
              <a:defRPr sz="45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O" dirty="0"/>
              <a:t>Título de la Exposición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78317" y="5808388"/>
            <a:ext cx="10515600" cy="573737"/>
          </a:xfrm>
        </p:spPr>
        <p:txBody>
          <a:bodyPr anchor="ctr">
            <a:normAutofit/>
          </a:bodyPr>
          <a:lstStyle>
            <a:lvl1pPr marL="0" indent="0" algn="r">
              <a:buNone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Editar nombre del expositor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799007" y="4098710"/>
            <a:ext cx="8994911" cy="521579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s-CO" sz="2400" b="1" dirty="0">
                <a:solidFill>
                  <a:srgbClr val="F0B52A"/>
                </a:solidFill>
                <a:latin typeface="Arial" charset="0"/>
                <a:cs typeface="Arial" charset="0"/>
              </a:rPr>
              <a:t>Unidad/Zona/grupo o equipo funcional</a:t>
            </a:r>
            <a:endParaRPr lang="es-ES" sz="2400" b="1" dirty="0">
              <a:solidFill>
                <a:srgbClr val="F0B52A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4464677" y="6382124"/>
            <a:ext cx="7329241" cy="369646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b="1" i="1" baseline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>
              <a:spcBef>
                <a:spcPct val="20000"/>
              </a:spcBef>
              <a:buFont typeface="Arial" charset="0"/>
              <a:buNone/>
            </a:pPr>
            <a:r>
              <a:rPr lang="es-CO" sz="1800" b="1" i="1" dirty="0">
                <a:solidFill>
                  <a:srgbClr val="F2B8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Lugar y fecha de la exposición</a:t>
            </a:r>
            <a:endParaRPr lang="es-ES" sz="1800" b="1" i="1" dirty="0">
              <a:solidFill>
                <a:srgbClr val="F2B8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64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4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7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11BF-8AC1-4926-9E62-3D953A1A2E37}" type="datetimeFigureOut">
              <a:rPr lang="es-CO" smtClean="0"/>
              <a:pPr/>
              <a:t>24/09/2020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831E-921F-4CA1-A141-9CA1D575D701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8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11BF-8AC1-4926-9E62-3D953A1A2E37}" type="datetimeFigureOut">
              <a:rPr lang="es-CO" smtClean="0"/>
              <a:pPr/>
              <a:t>24/09/2020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831E-921F-4CA1-A141-9CA1D575D701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153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11BF-8AC1-4926-9E62-3D953A1A2E37}" type="datetimeFigureOut">
              <a:rPr lang="es-CO" smtClean="0"/>
              <a:pPr/>
              <a:t>24/09/2020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831E-921F-4CA1-A141-9CA1D575D701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2546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11BF-8AC1-4926-9E62-3D953A1A2E37}" type="datetimeFigureOut">
              <a:rPr lang="es-CO" smtClean="0"/>
              <a:pPr/>
              <a:t>24/09/2020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831E-921F-4CA1-A141-9CA1D575D701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346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11BF-8AC1-4926-9E62-3D953A1A2E37}" type="datetimeFigureOut">
              <a:rPr lang="es-CO" smtClean="0"/>
              <a:pPr/>
              <a:t>24/09/2020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831E-921F-4CA1-A141-9CA1D575D701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973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11BF-8AC1-4926-9E62-3D953A1A2E37}" type="datetimeFigureOut">
              <a:rPr lang="es-CO" smtClean="0"/>
              <a:pPr/>
              <a:t>24/09/2020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9831E-921F-4CA1-A141-9CA1D575D701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703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ijarcsse.com/Before_August_2017/docs/papers/Volume_5/11_November2015/V5I11-0234.pdf" TargetMode="External"/><Relationship Id="rId3" Type="http://schemas.openxmlformats.org/officeDocument/2006/relationships/hyperlink" Target="https://d3c33hcgiwev3.cloudfront.net/_02947e3aaab2d19b341a8cc57cdd344b_machine_learning_categories.pdf?Expires=1563494400&amp;Signature=aE61QjKVinomrN8BX4l1HtlPeQpedbWMJHMyga0pKDBYlbc-GSxSIS~~gJCLtR3tEIs83MGMQjI7BEWOCK9l0cEtSpS5U9KL~M45q81Hf6LhA7buKQkcuiabOq7WjgnEN7cgf8yqGajBWIzO407M5Fk1SfiMnjEBkclxmZtg194_&amp;Key-Pair-Id=APKAJLTNE6QMUY6HBC5A" TargetMode="External"/><Relationship Id="rId7" Type="http://schemas.openxmlformats.org/officeDocument/2006/relationships/hyperlink" Target="http://www.cioinsight.com/it-management/innovation/machine-learning-audits-in-the-big-data-age.html" TargetMode="External"/><Relationship Id="rId2" Type="http://schemas.openxmlformats.org/officeDocument/2006/relationships/hyperlink" Target="https://d3c33hcgiwev3.cloudfront.net/_02947e3aaab2d19b341a8cc57cdd344b_machine_learning_overview.pdf?Expires=1563494400&amp;Signature=EdrklTj5g7zWk3Rh8HHSpd-3-iWsl5VRf8Ft3um-q3CbWB0fmjlHmDmcXZ-Naz-4AQ~JMNPQlLgDQA2zLD1Wc888ldvOYVvXAhbtRQrkakYrjBL3COz7OH-r-TPCjYxGB82kt44Cjk4t9Y3nAaziOaBHwnWwSPzXlFF45AUAGlg_&amp;Key-Pair-Id=APKAJLTNE6QMUY6HBC5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20771893_Big_Data_Analytics_Applications_Prospects_and_Challenges" TargetMode="External"/><Relationship Id="rId5" Type="http://schemas.openxmlformats.org/officeDocument/2006/relationships/hyperlink" Target="https://d3c33hcgiwev3.cloudfront.net/_02947e3aaab2d19b341a8cc57cdd344b_machine_learning_steps.pdf?Expires=1563494400&amp;Signature=bQSjyUBHVZkjBcGBFikuOjTY-EgwqyU~7ts4NVBLH7tywiAY651zMbv8JgATrDsbOCtJl~f6EZP84fhsuRlETzBSxm5-QkjFdulUeKiQKPt83pfTqOZW6UhiWnEgXWjmjS5KFOe4prjbOAtdGSj3DfUU0~ixk9iNFF9PgN1p6bQ_&amp;Key-Pair-Id=APKAJLTNE6QMUY6HBC5A" TargetMode="External"/><Relationship Id="rId4" Type="http://schemas.openxmlformats.org/officeDocument/2006/relationships/hyperlink" Target="https://d3c33hcgiwev3.cloudfront.net/_02947e3aaab2d19b341a8cc57cdd344b_machine_learning_process.pdf?Expires=1563494400&amp;Signature=H~MxUyvLLNpeAK660qRRWGpiQuQham~kkOYIsq3RCTnviijZ2pptyrhkBaqxm31HKawUaIipi4tGrozUXPo5AwymYAlqMktyQzohiX64DDTlvtidnZyMliRBtjEjE3Pm9JQoQzzW4nVhecHjfpsZ1bMXPtQa~ohQFk9e04~s5iM_&amp;Key-Pair-Id=APKAJLTNE6QMUY6HBC5A" TargetMode="External"/><Relationship Id="rId9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03C4B1F2-8DBA-4BE9-94D4-A9FE0709D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FAD8F39-354E-4D53-A724-A32658008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18401" y="293300"/>
            <a:ext cx="15883858" cy="895363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9743" y="3446747"/>
            <a:ext cx="6810839" cy="2037438"/>
          </a:xfrm>
        </p:spPr>
        <p:txBody>
          <a:bodyPr>
            <a:noAutofit/>
          </a:bodyPr>
          <a:lstStyle/>
          <a:p>
            <a:pPr algn="l"/>
            <a:r>
              <a:rPr lang="es-CO" sz="8000" dirty="0"/>
              <a:t>Introducción a Ciencia de Datos </a:t>
            </a:r>
            <a:br>
              <a:rPr lang="es-CO" sz="8000" dirty="0"/>
            </a:br>
            <a:r>
              <a:rPr lang="es-CO" sz="8000" dirty="0"/>
              <a:t>Sesión 1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314994" y="5373886"/>
            <a:ext cx="7285086" cy="573737"/>
          </a:xfrm>
        </p:spPr>
        <p:txBody>
          <a:bodyPr>
            <a:normAutofit/>
          </a:bodyPr>
          <a:lstStyle/>
          <a:p>
            <a:r>
              <a:rPr lang="es-CO" sz="2600" dirty="0"/>
              <a:t>Efrén Jiménez Delgado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4"/>
          </p:nvPr>
        </p:nvSpPr>
        <p:spPr>
          <a:xfrm>
            <a:off x="1072070" y="1812142"/>
            <a:ext cx="6746183" cy="521579"/>
          </a:xfrm>
        </p:spPr>
        <p:txBody>
          <a:bodyPr>
            <a:normAutofit/>
          </a:bodyPr>
          <a:lstStyle/>
          <a:p>
            <a:pPr algn="l"/>
            <a:r>
              <a:rPr lang="es-CO" sz="2800" dirty="0">
                <a:solidFill>
                  <a:schemeClr val="bg1"/>
                </a:solidFill>
                <a:latin typeface="Arial" charset="0"/>
                <a:cs typeface="Arial" charset="0"/>
              </a:rPr>
              <a:t>Tecnológico de Costa Rica</a:t>
            </a:r>
            <a:endParaRPr lang="es-ES" sz="2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idx="15"/>
          </p:nvPr>
        </p:nvSpPr>
        <p:spPr>
          <a:xfrm>
            <a:off x="6490284" y="5816659"/>
            <a:ext cx="5078781" cy="369646"/>
          </a:xfrm>
        </p:spPr>
        <p:txBody>
          <a:bodyPr>
            <a:normAutofit/>
          </a:bodyPr>
          <a:lstStyle/>
          <a:p>
            <a:r>
              <a:rPr lang="es-CO" sz="1600" dirty="0">
                <a:solidFill>
                  <a:schemeClr val="accent5"/>
                </a:solidFill>
              </a:rPr>
              <a:t>24-09-2020</a:t>
            </a:r>
            <a:endParaRPr lang="es-ES" sz="1600" dirty="0">
              <a:solidFill>
                <a:schemeClr val="accent5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BDF1C0E-0A34-41A2-978D-04F67520EC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366" y="-3208065"/>
            <a:ext cx="3578634" cy="3208065"/>
          </a:xfrm>
          <a:prstGeom prst="rect">
            <a:avLst/>
          </a:prstGeom>
        </p:spPr>
      </p:pic>
      <p:pic>
        <p:nvPicPr>
          <p:cNvPr id="6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4547F0B3-418C-4149-8940-608A8A136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601" y="13327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6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00286 0.457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228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88D65-D616-4F69-9DC6-A4EE02A8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95" y="259505"/>
            <a:ext cx="5757909" cy="967666"/>
          </a:xfrm>
        </p:spPr>
        <p:txBody>
          <a:bodyPr>
            <a:normAutofit fontScale="90000"/>
          </a:bodyPr>
          <a:lstStyle/>
          <a:p>
            <a:r>
              <a:rPr lang="es-CR" b="1" dirty="0"/>
              <a:t>Cómo mucho los datos son generado cada minuto en la ¿Internet?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41D99-69F2-400E-A8ED-2A7EFCF9E0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85830" y="1227171"/>
            <a:ext cx="4995077" cy="4995077"/>
          </a:xfrm>
          <a:prstGeom prst="rect">
            <a:avLst/>
          </a:prstGeom>
          <a:noFill/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45BF0F8-D4BF-444B-8EB8-533B820C6415}"/>
              </a:ext>
            </a:extLst>
          </p:cNvPr>
          <p:cNvSpPr/>
          <p:nvPr/>
        </p:nvSpPr>
        <p:spPr>
          <a:xfrm>
            <a:off x="838199" y="6047881"/>
            <a:ext cx="3781888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dirty="0"/>
              <a:t>Fuente: http://www.visualcapitalist.com/int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dirty="0"/>
              <a:t>ernet-minute-2018/</a:t>
            </a:r>
          </a:p>
        </p:txBody>
      </p:sp>
      <p:pic>
        <p:nvPicPr>
          <p:cNvPr id="3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B86121D8-DA4E-4988-9C27-5D3BEA9F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58" y="-218640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14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01750-D1EE-47C6-A0AA-E2CDA19C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839" y="-795"/>
            <a:ext cx="10515600" cy="1325563"/>
          </a:xfrm>
        </p:spPr>
        <p:txBody>
          <a:bodyPr/>
          <a:lstStyle/>
          <a:p>
            <a:r>
              <a:rPr lang="es-CR" b="1" dirty="0"/>
              <a:t>Diluvio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C084C8-3863-43EA-81F6-C0657F5F1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5524500" cy="4351338"/>
          </a:xfrm>
        </p:spPr>
        <p:txBody>
          <a:bodyPr/>
          <a:lstStyle/>
          <a:p>
            <a:r>
              <a:rPr lang="es-CR" dirty="0"/>
              <a:t>Rápido crecimiento en cantidad de datos digitales, y problemas de manejo con estos datos.</a:t>
            </a:r>
          </a:p>
          <a:p>
            <a:r>
              <a:rPr lang="es-CR" dirty="0"/>
              <a:t>“Nos estamos ahogando en información y hambre para el conocimiento“ - John </a:t>
            </a:r>
            <a:r>
              <a:rPr lang="es-CR" dirty="0" err="1"/>
              <a:t>Naisbitt</a:t>
            </a:r>
            <a:endParaRPr lang="es-CR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36B9EE8-19FA-4046-A531-0954ABE9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8175" y="1690688"/>
            <a:ext cx="4229100" cy="3225800"/>
          </a:xfrm>
          <a:prstGeom prst="rect">
            <a:avLst/>
          </a:prstGeom>
          <a:noFill/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0E087BE2-10E3-4756-A69B-6AAE103FC179}"/>
              </a:ext>
            </a:extLst>
          </p:cNvPr>
          <p:cNvSpPr txBox="1"/>
          <p:nvPr/>
        </p:nvSpPr>
        <p:spPr>
          <a:xfrm>
            <a:off x="7223125" y="5167312"/>
            <a:ext cx="3689151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Fuente: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http://www.digitalzenway.com/2011/12/data-diet-a-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resolution-you-can-stick-to/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A7C2F39-164D-426F-B797-918BC030AF85}"/>
              </a:ext>
            </a:extLst>
          </p:cNvPr>
          <p:cNvSpPr txBox="1"/>
          <p:nvPr/>
        </p:nvSpPr>
        <p:spPr>
          <a:xfrm>
            <a:off x="2025650" y="4460875"/>
            <a:ext cx="220413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07" dirty="0">
                <a:solidFill>
                  <a:srgbClr val="484848"/>
                </a:solidFill>
                <a:latin typeface="Times New Roman" pitchFamily="18" charset="0"/>
                <a:cs typeface="Times New Roman" pitchFamily="18" charset="0"/>
              </a:rPr>
              <a:t>Fuente:</a:t>
            </a:r>
            <a:r>
              <a:rPr lang="en-US" altLang="zh-CN" sz="160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7" dirty="0">
                <a:solidFill>
                  <a:srgbClr val="484848"/>
                </a:solidFill>
                <a:latin typeface="Times New Roman" pitchFamily="18" charset="0"/>
                <a:cs typeface="Times New Roman" pitchFamily="18" charset="0"/>
              </a:rPr>
              <a:t>Megatrends,</a:t>
            </a:r>
            <a:r>
              <a:rPr lang="en-US" altLang="zh-CN" sz="160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7" dirty="0">
                <a:solidFill>
                  <a:srgbClr val="484848"/>
                </a:solidFill>
                <a:latin typeface="Times New Roman" pitchFamily="18" charset="0"/>
                <a:cs typeface="Times New Roman" pitchFamily="18" charset="0"/>
              </a:rPr>
              <a:t>1982</a:t>
            </a:r>
          </a:p>
        </p:txBody>
      </p:sp>
      <p:pic>
        <p:nvPicPr>
          <p:cNvPr id="4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D1F6AB6E-EA93-498E-8A44-70522648E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58" y="-218640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80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C1829-4536-4A02-86B4-2A3F5F86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121" y="0"/>
            <a:ext cx="7684363" cy="1325563"/>
          </a:xfrm>
        </p:spPr>
        <p:txBody>
          <a:bodyPr/>
          <a:lstStyle/>
          <a:p>
            <a:r>
              <a:rPr lang="es-CR" altLang="zh-CN" b="1" dirty="0"/>
              <a:t>¿Por qué el aprendizaje automático?</a:t>
            </a:r>
            <a:endParaRPr lang="es-CR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3CC04D-416A-4F2E-AD93-371CDAA18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5550" cy="4351338"/>
          </a:xfrm>
        </p:spPr>
        <p:txBody>
          <a:bodyPr/>
          <a:lstStyle/>
          <a:p>
            <a:r>
              <a:rPr lang="es-CR" dirty="0"/>
              <a:t>¿Cómo puede todo esto los datos se convierten en información útil?</a:t>
            </a:r>
          </a:p>
          <a:p>
            <a:r>
              <a:rPr lang="es-CR" dirty="0"/>
              <a:t>Respuesta:</a:t>
            </a:r>
          </a:p>
          <a:p>
            <a:pPr lvl="1"/>
            <a:r>
              <a:rPr lang="es-CR" dirty="0"/>
              <a:t>Aplicar aprendizaje maquina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E7BC-2ADC-4D1A-ABC5-17F9B012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1124" y="1603375"/>
            <a:ext cx="2921000" cy="3822700"/>
          </a:xfrm>
          <a:prstGeom prst="rect">
            <a:avLst/>
          </a:prstGeom>
          <a:noFill/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2F1B1CC0-874B-4B7C-9B35-5B4549966FEE}"/>
              </a:ext>
            </a:extLst>
          </p:cNvPr>
          <p:cNvSpPr txBox="1"/>
          <p:nvPr/>
        </p:nvSpPr>
        <p:spPr>
          <a:xfrm>
            <a:off x="7671124" y="5553715"/>
            <a:ext cx="3037691" cy="623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Fuente: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http://www.kdnuggets.com/2015/03/all-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machine-learning-models-have-flaws.html</a:t>
            </a:r>
          </a:p>
        </p:txBody>
      </p:sp>
      <p:pic>
        <p:nvPicPr>
          <p:cNvPr id="7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25E2B639-8941-4551-9A22-79114E85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58" y="-218640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323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2F110-0EA5-48D1-A618-D7724CB1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228" y="311859"/>
            <a:ext cx="6343835" cy="549275"/>
          </a:xfrm>
        </p:spPr>
        <p:txBody>
          <a:bodyPr>
            <a:normAutofit fontScale="90000"/>
          </a:bodyPr>
          <a:lstStyle/>
          <a:p>
            <a:r>
              <a:rPr lang="es-CR" b="1" dirty="0"/>
              <a:t>Aplicaciones del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EB6EF7-22C8-4A8D-81EA-A6E405A1D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R" dirty="0"/>
              <a:t>Recomendaciones en sitios web</a:t>
            </a:r>
          </a:p>
          <a:p>
            <a:r>
              <a:rPr lang="es-CR" dirty="0"/>
              <a:t>Anuncios dirigidos en aplicaciones móviles</a:t>
            </a:r>
          </a:p>
          <a:p>
            <a:r>
              <a:rPr lang="es-CR" dirty="0"/>
              <a:t>Reconocimiento de escritura a mano</a:t>
            </a:r>
          </a:p>
          <a:p>
            <a:r>
              <a:rPr lang="es-CR" dirty="0"/>
              <a:t>Detección de fraude</a:t>
            </a:r>
          </a:p>
          <a:p>
            <a:r>
              <a:rPr lang="es-CR" dirty="0"/>
              <a:t>Análisis de los sentimientos</a:t>
            </a:r>
          </a:p>
          <a:p>
            <a:r>
              <a:rPr lang="es-CR" dirty="0"/>
              <a:t>Detección de intrusión en la red</a:t>
            </a:r>
          </a:p>
          <a:p>
            <a:r>
              <a:rPr lang="es-CR" dirty="0"/>
              <a:t>Análisis de efectividad de drogas</a:t>
            </a:r>
          </a:p>
          <a:p>
            <a:r>
              <a:rPr lang="es-CR" dirty="0"/>
              <a:t>Detección de patrones en crímenes</a:t>
            </a:r>
          </a:p>
          <a:p>
            <a:r>
              <a:rPr lang="es-CR" dirty="0"/>
              <a:t>Coches auto conducidos</a:t>
            </a:r>
          </a:p>
        </p:txBody>
      </p:sp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7D2C662D-50BF-4B8A-AF82-2740EE64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963" y="-245273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6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93A49-B066-442E-8CD8-933F35BB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298" y="374132"/>
            <a:ext cx="6273923" cy="84337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Cross Industry Standard Process for Data Mining (CRISP-DM)</a:t>
            </a:r>
            <a:endParaRPr lang="es-CR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E0DF0C-2D25-46CD-AD11-2B74E86CE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631" y="2012056"/>
            <a:ext cx="10515600" cy="4351338"/>
          </a:xfrm>
        </p:spPr>
        <p:txBody>
          <a:bodyPr/>
          <a:lstStyle/>
          <a:p>
            <a:r>
              <a:rPr lang="es-CR" dirty="0"/>
              <a:t>Entendimiento de negocios </a:t>
            </a:r>
          </a:p>
          <a:p>
            <a:r>
              <a:rPr lang="es-CR" dirty="0"/>
              <a:t>Comprensión de datos </a:t>
            </a:r>
          </a:p>
          <a:p>
            <a:r>
              <a:rPr lang="es-CR" dirty="0"/>
              <a:t>Preparación de datos</a:t>
            </a:r>
          </a:p>
          <a:p>
            <a:r>
              <a:rPr lang="es-CR" dirty="0"/>
              <a:t>Modelado</a:t>
            </a:r>
          </a:p>
          <a:p>
            <a:r>
              <a:rPr lang="es-CR" dirty="0"/>
              <a:t>Evaluación</a:t>
            </a:r>
          </a:p>
          <a:p>
            <a:r>
              <a:rPr lang="es-CR" dirty="0"/>
              <a:t>Despliegue</a:t>
            </a:r>
          </a:p>
        </p:txBody>
      </p:sp>
      <p:pic>
        <p:nvPicPr>
          <p:cNvPr id="5" name="Picture 2" descr="https://www.kdnuggets.com/wp-content/uploads/crisp-dm-4-problems-fig1.png">
            <a:extLst>
              <a:ext uri="{FF2B5EF4-FFF2-40B4-BE49-F238E27FC236}">
                <a16:creationId xmlns:a16="http://schemas.microsoft.com/office/drawing/2014/main" id="{6A94A476-B027-4343-8EB9-E2805F9B5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6798" y="1585084"/>
            <a:ext cx="3687832" cy="368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EAEACE35-EF2C-4A80-B312-4AFB6B67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31" y="-139523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481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3CD4A-E58F-49AF-BA69-D4E1950D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40884"/>
            <a:ext cx="7824557" cy="1325563"/>
          </a:xfrm>
        </p:spPr>
        <p:txBody>
          <a:bodyPr/>
          <a:lstStyle/>
          <a:p>
            <a:r>
              <a:rPr lang="es-CR" b="1" dirty="0"/>
              <a:t>Fase 1 – Entendimiento del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A604C-9C94-4782-84D3-7D7ED32D5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940" y="1772359"/>
            <a:ext cx="10515600" cy="4351338"/>
          </a:xfrm>
        </p:spPr>
        <p:txBody>
          <a:bodyPr/>
          <a:lstStyle/>
          <a:p>
            <a:endParaRPr lang="es-CR" dirty="0"/>
          </a:p>
          <a:p>
            <a:endParaRPr lang="es-CR" dirty="0"/>
          </a:p>
          <a:p>
            <a:r>
              <a:rPr lang="es-CR" dirty="0"/>
              <a:t>Definir problema u oportunidad</a:t>
            </a:r>
          </a:p>
          <a:p>
            <a:r>
              <a:rPr lang="es-CR" dirty="0"/>
              <a:t>Evaluar la situación</a:t>
            </a:r>
          </a:p>
          <a:p>
            <a:r>
              <a:rPr lang="es-CR" dirty="0"/>
              <a:t>Formular objetivos</a:t>
            </a:r>
          </a:p>
        </p:txBody>
      </p:sp>
      <p:pic>
        <p:nvPicPr>
          <p:cNvPr id="5122" name="Picture 2" descr="Resultado de imagen para understanding">
            <a:extLst>
              <a:ext uri="{FF2B5EF4-FFF2-40B4-BE49-F238E27FC236}">
                <a16:creationId xmlns:a16="http://schemas.microsoft.com/office/drawing/2014/main" id="{DA80D327-0091-4260-9C9A-A4426A8F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60" y="1894660"/>
            <a:ext cx="3568037" cy="290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3003C1BC-6AAE-483C-A548-14403E2ED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739" y="-187553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741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3826D-7CB5-4458-9BC2-03BFD86C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72" y="-30335"/>
            <a:ext cx="7675485" cy="1325563"/>
          </a:xfrm>
        </p:spPr>
        <p:txBody>
          <a:bodyPr/>
          <a:lstStyle/>
          <a:p>
            <a:r>
              <a:rPr lang="es-CR" b="1" dirty="0"/>
              <a:t>Fase 2 - Comprensión de los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F4B272-6022-4A4E-974F-0B1FEA0D8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Adquisición de datos </a:t>
            </a:r>
          </a:p>
          <a:p>
            <a:r>
              <a:rPr lang="es-CR" dirty="0"/>
              <a:t>Exploración de datos</a:t>
            </a:r>
          </a:p>
          <a:p>
            <a:r>
              <a:rPr lang="es-CR" dirty="0"/>
              <a:t>Recopilación inicial de datos </a:t>
            </a:r>
          </a:p>
          <a:p>
            <a:r>
              <a:rPr lang="es-CR" dirty="0"/>
              <a:t>Descripción de los datos </a:t>
            </a:r>
          </a:p>
          <a:p>
            <a:r>
              <a:rPr lang="es-CR" dirty="0"/>
              <a:t>Exploración de los datos </a:t>
            </a:r>
          </a:p>
          <a:p>
            <a:r>
              <a:rPr lang="es-CR" dirty="0"/>
              <a:t>Verificación de calidad de datos</a:t>
            </a:r>
          </a:p>
        </p:txBody>
      </p:sp>
      <p:pic>
        <p:nvPicPr>
          <p:cNvPr id="6146" name="Picture 2" descr="https://previews.123rf.com/images/tadamichi/tadamichi1506/tadamichi150600078/41153090-haciendo-gr%C3%A1fico-analizando-los-datos-con-lupa-gr%C3%A1fico-gr%C3%A1fico-lupa-y-pluma-en-el-gr%C3%A1fico-de-l%C3%ADneas-.jpg">
            <a:extLst>
              <a:ext uri="{FF2B5EF4-FFF2-40B4-BE49-F238E27FC236}">
                <a16:creationId xmlns:a16="http://schemas.microsoft.com/office/drawing/2014/main" id="{6C350403-64E7-4E94-A8C6-C5020B2EF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60" y="2255881"/>
            <a:ext cx="4721794" cy="313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61971C30-B4DC-47F7-BA87-5C8A93D4E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027" y="-213406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58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2165E-E2B6-447E-92AA-6AB78A163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839" y="-65443"/>
            <a:ext cx="10515600" cy="1325563"/>
          </a:xfrm>
        </p:spPr>
        <p:txBody>
          <a:bodyPr/>
          <a:lstStyle/>
          <a:p>
            <a:r>
              <a:rPr lang="es-CR" b="1" dirty="0"/>
              <a:t>¿Por que explorar?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567DB9C-C955-4D3D-A7B5-1A2D7B218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50" y="4227999"/>
            <a:ext cx="3467100" cy="25812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1AB78A-D17E-4B0F-AF9F-A28E6813B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84" y="3366863"/>
            <a:ext cx="4686300" cy="23812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987D31-77E6-45E6-B77B-AE8C436A3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298" y="2249990"/>
            <a:ext cx="3778714" cy="2863557"/>
          </a:xfrm>
          <a:prstGeom prst="rect">
            <a:avLst/>
          </a:prstGeom>
        </p:spPr>
      </p:pic>
      <p:pic>
        <p:nvPicPr>
          <p:cNvPr id="7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E09CBA93-F768-49D6-9877-AB9CB9B74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814" y="-146614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A05F182-4B51-40DA-92A5-6684E5D97F4E}"/>
              </a:ext>
            </a:extLst>
          </p:cNvPr>
          <p:cNvSpPr/>
          <p:nvPr/>
        </p:nvSpPr>
        <p:spPr>
          <a:xfrm>
            <a:off x="885363" y="2878594"/>
            <a:ext cx="2814221" cy="1118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Correlaciones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EA3D121-FFD7-4124-B58F-3C208CDE4E83}"/>
              </a:ext>
            </a:extLst>
          </p:cNvPr>
          <p:cNvSpPr/>
          <p:nvPr/>
        </p:nvSpPr>
        <p:spPr>
          <a:xfrm>
            <a:off x="4432703" y="2447750"/>
            <a:ext cx="2814221" cy="1118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Tendencias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F083692-63B0-4B4B-9C95-D2496D1C2929}"/>
              </a:ext>
            </a:extLst>
          </p:cNvPr>
          <p:cNvSpPr/>
          <p:nvPr/>
        </p:nvSpPr>
        <p:spPr>
          <a:xfrm>
            <a:off x="8241544" y="1690688"/>
            <a:ext cx="2814221" cy="1118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Anomalías</a:t>
            </a:r>
          </a:p>
        </p:txBody>
      </p:sp>
    </p:spTree>
    <p:extLst>
      <p:ext uri="{BB962C8B-B14F-4D97-AF65-F5344CB8AC3E}">
        <p14:creationId xmlns:p14="http://schemas.microsoft.com/office/powerpoint/2010/main" val="39314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39B9B-387C-4E5E-9A4A-6CBB6E70A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84" y="-41714"/>
            <a:ext cx="10515600" cy="1325563"/>
          </a:xfrm>
        </p:spPr>
        <p:txBody>
          <a:bodyPr/>
          <a:lstStyle/>
          <a:p>
            <a:r>
              <a:rPr lang="es-CR" b="1" dirty="0"/>
              <a:t>Fase 3 - Preparación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092CA0-2DB1-4036-B69A-5DF8ACF8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3408" cy="4351338"/>
          </a:xfrm>
        </p:spPr>
        <p:txBody>
          <a:bodyPr/>
          <a:lstStyle/>
          <a:p>
            <a:endParaRPr lang="es-CR" dirty="0"/>
          </a:p>
          <a:p>
            <a:r>
              <a:rPr lang="es-CR" dirty="0"/>
              <a:t>Preparar datos para el modelado.</a:t>
            </a:r>
          </a:p>
          <a:p>
            <a:r>
              <a:rPr lang="es-CR" dirty="0"/>
              <a:t>Abordar problemas de calidad, seleccionar características utilizar, procesar datos para modelar</a:t>
            </a:r>
          </a:p>
        </p:txBody>
      </p:sp>
      <p:pic>
        <p:nvPicPr>
          <p:cNvPr id="7170" name="Picture 2" descr="https://i1.wp.com/datascience.esy.es/wp-content/uploads/2018/03/img_5abc045987aec.png?w=1100">
            <a:extLst>
              <a:ext uri="{FF2B5EF4-FFF2-40B4-BE49-F238E27FC236}">
                <a16:creationId xmlns:a16="http://schemas.microsoft.com/office/drawing/2014/main" id="{153ED5B3-815F-466D-AE70-4EA387D6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25" y="2286439"/>
            <a:ext cx="5499485" cy="228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3C63A6A1-01C2-4A7D-9DF4-E3902B49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38" y="-161962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6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0F487-EA30-4D69-AF1E-99E88E957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58" y="-56116"/>
            <a:ext cx="10515600" cy="1325563"/>
          </a:xfrm>
        </p:spPr>
        <p:txBody>
          <a:bodyPr/>
          <a:lstStyle/>
          <a:p>
            <a:r>
              <a:rPr lang="es-CR" b="1" dirty="0"/>
              <a:t>Describe tus datos</a:t>
            </a:r>
          </a:p>
        </p:txBody>
      </p:sp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7C86B275-14BA-481B-9F3A-02A6C1535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400" y="1570060"/>
            <a:ext cx="2535356" cy="43513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25BFF7-C686-4838-B6CF-06A10B4EE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01" y="2220942"/>
            <a:ext cx="4800600" cy="3286125"/>
          </a:xfrm>
          <a:prstGeom prst="rect">
            <a:avLst/>
          </a:prstGeom>
        </p:spPr>
      </p:pic>
      <p:pic>
        <p:nvPicPr>
          <p:cNvPr id="8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F8D716B8-C0D8-47F6-92D4-0E5FC4C0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138" y="-116241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09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5FB5A-FDFF-4B9D-A4DD-360F421E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292" y="91187"/>
            <a:ext cx="10515600" cy="870012"/>
          </a:xfrm>
        </p:spPr>
        <p:txBody>
          <a:bodyPr/>
          <a:lstStyle/>
          <a:p>
            <a:r>
              <a:rPr lang="es-CR" b="1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03BAD-21F5-4C54-8463-D3A288B8F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226"/>
            <a:ext cx="7098437" cy="4351338"/>
          </a:xfrm>
        </p:spPr>
        <p:txBody>
          <a:bodyPr>
            <a:normAutofit lnSpcReduction="10000"/>
          </a:bodyPr>
          <a:lstStyle/>
          <a:p>
            <a:r>
              <a:rPr lang="es-CR" dirty="0"/>
              <a:t>Introducción al curso</a:t>
            </a:r>
          </a:p>
          <a:p>
            <a:r>
              <a:rPr lang="es-CR" dirty="0"/>
              <a:t>Introduccón a ML</a:t>
            </a:r>
          </a:p>
          <a:p>
            <a:r>
              <a:rPr lang="es-CR" dirty="0"/>
              <a:t>CRISP-DM </a:t>
            </a:r>
          </a:p>
          <a:p>
            <a:r>
              <a:rPr lang="es-CR" dirty="0"/>
              <a:t>Introducción al reconocimiento de patrones </a:t>
            </a:r>
          </a:p>
          <a:p>
            <a:r>
              <a:rPr lang="es-CR" dirty="0"/>
              <a:t>Ejemplos y aplicaciones.</a:t>
            </a:r>
          </a:p>
          <a:p>
            <a:r>
              <a:rPr lang="en-US" dirty="0" err="1"/>
              <a:t>Etapas</a:t>
            </a:r>
            <a:r>
              <a:rPr lang="en-US" dirty="0"/>
              <a:t> de un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reconocimiento</a:t>
            </a:r>
            <a:r>
              <a:rPr lang="en-US" dirty="0"/>
              <a:t> de </a:t>
            </a:r>
            <a:r>
              <a:rPr lang="en-US" dirty="0" err="1"/>
              <a:t>patrones</a:t>
            </a:r>
            <a:r>
              <a:rPr lang="en-US" dirty="0"/>
              <a:t>.</a:t>
            </a:r>
          </a:p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.</a:t>
            </a:r>
          </a:p>
          <a:p>
            <a:r>
              <a:rPr lang="en-US" dirty="0" err="1"/>
              <a:t>Discusión</a:t>
            </a:r>
            <a:r>
              <a:rPr lang="en-US" dirty="0"/>
              <a:t> y </a:t>
            </a:r>
            <a:r>
              <a:rPr lang="en-US" dirty="0" err="1"/>
              <a:t>cierre</a:t>
            </a:r>
            <a:r>
              <a:rPr lang="en-US" dirty="0"/>
              <a:t> del </a:t>
            </a:r>
            <a:r>
              <a:rPr lang="en-US" dirty="0" err="1"/>
              <a:t>dia</a:t>
            </a:r>
            <a:endParaRPr lang="en-US" dirty="0"/>
          </a:p>
          <a:p>
            <a:pPr lvl="1"/>
            <a:endParaRPr lang="es-CR" dirty="0"/>
          </a:p>
          <a:p>
            <a:pPr lvl="1"/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8A1164-0B4B-43CA-AE8F-9ACC4998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884" y="1272565"/>
            <a:ext cx="3319693" cy="3723020"/>
          </a:xfrm>
          <a:prstGeom prst="rect">
            <a:avLst/>
          </a:prstGeom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C2395DA5-6577-4898-9612-6CEBAB62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76" y="-98703"/>
            <a:ext cx="275392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032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3CB04-E764-4361-A4D6-43BB09FF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05" y="-79835"/>
            <a:ext cx="10515600" cy="1325563"/>
          </a:xfrm>
        </p:spPr>
        <p:txBody>
          <a:bodyPr/>
          <a:lstStyle/>
          <a:p>
            <a:r>
              <a:rPr lang="es-CR" b="1" dirty="0"/>
              <a:t>Visualiza tus datos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DD030FC-F6A4-4B17-99DF-89EC68CB1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241" y="1690688"/>
            <a:ext cx="2456237" cy="2197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22BF49-98BB-4380-BC12-F32F39BF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15" y="1629786"/>
            <a:ext cx="4460333" cy="2115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8A92B3-AE57-49D2-AD69-F35A4020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379" y="4272432"/>
            <a:ext cx="3130231" cy="2034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DCE391-2098-4618-9187-B50ADFC9E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14" y="3999884"/>
            <a:ext cx="4114800" cy="242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4B9D8333-06CC-442A-8261-414E44916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97" y="-139960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0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A8D02-F9B2-46FD-AD4B-DDDA9B69C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07" y="-137079"/>
            <a:ext cx="10515600" cy="1325563"/>
          </a:xfrm>
        </p:spPr>
        <p:txBody>
          <a:bodyPr/>
          <a:lstStyle/>
          <a:p>
            <a:r>
              <a:rPr lang="es-CR" b="1" dirty="0"/>
              <a:t>Limpieza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F622B3-D2D9-4668-8A30-BF2C97283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084" y="170537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CR" dirty="0"/>
              <a:t>Valores faltantes</a:t>
            </a:r>
          </a:p>
          <a:p>
            <a:r>
              <a:rPr lang="es-CR" dirty="0"/>
              <a:t>Datos duplicados</a:t>
            </a:r>
          </a:p>
          <a:p>
            <a:r>
              <a:rPr lang="es-CR" dirty="0"/>
              <a:t>Datos inconsistentes</a:t>
            </a:r>
          </a:p>
          <a:p>
            <a:r>
              <a:rPr lang="es-CR" dirty="0"/>
              <a:t>Ruido</a:t>
            </a:r>
          </a:p>
          <a:p>
            <a:r>
              <a:rPr lang="es-CR" dirty="0"/>
              <a:t>Datos anómalos</a:t>
            </a:r>
          </a:p>
          <a:p>
            <a:r>
              <a:rPr lang="es-CR" dirty="0"/>
              <a:t>Selección de los datos </a:t>
            </a:r>
          </a:p>
          <a:p>
            <a:r>
              <a:rPr lang="es-CR" dirty="0"/>
              <a:t>Construcción de datos </a:t>
            </a:r>
          </a:p>
          <a:p>
            <a:r>
              <a:rPr lang="es-CR" dirty="0"/>
              <a:t>Integración de datos </a:t>
            </a:r>
          </a:p>
          <a:p>
            <a:r>
              <a:rPr lang="es-CR" dirty="0"/>
              <a:t>Formateo de datos</a:t>
            </a:r>
          </a:p>
        </p:txBody>
      </p:sp>
      <p:pic>
        <p:nvPicPr>
          <p:cNvPr id="4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69DE79C2-506D-4238-A829-8E7CC595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81" y="-197202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csdl-images.computer.org/mags/ex/2017/02/figures/mex20170200097.gif">
            <a:extLst>
              <a:ext uri="{FF2B5EF4-FFF2-40B4-BE49-F238E27FC236}">
                <a16:creationId xmlns:a16="http://schemas.microsoft.com/office/drawing/2014/main" id="{36C399DC-9BC2-4AF6-8ACE-FFD948631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890" y="2618913"/>
            <a:ext cx="6041910" cy="22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042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B8EB8-5C9B-45B4-B44E-904053A5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8" y="-123146"/>
            <a:ext cx="10515600" cy="1325563"/>
          </a:xfrm>
        </p:spPr>
        <p:txBody>
          <a:bodyPr/>
          <a:lstStyle/>
          <a:p>
            <a:r>
              <a:rPr lang="es-CR" b="1" dirty="0"/>
              <a:t>Selección de características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D4416DA-73E2-44FF-A1B6-7E1AF7959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903" y="1577050"/>
            <a:ext cx="6963906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B13CF202-019B-472C-89DA-ED414B10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149" y="-183271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74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C3561-8834-4FC4-B24A-7455F4E5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30" y="311860"/>
            <a:ext cx="5837808" cy="513764"/>
          </a:xfrm>
        </p:spPr>
        <p:txBody>
          <a:bodyPr>
            <a:normAutofit fontScale="90000"/>
          </a:bodyPr>
          <a:lstStyle/>
          <a:p>
            <a:r>
              <a:rPr lang="es-CR" b="1" dirty="0"/>
              <a:t>Transformación de la características</a:t>
            </a:r>
          </a:p>
        </p:txBody>
      </p:sp>
      <p:pic>
        <p:nvPicPr>
          <p:cNvPr id="16386" name="Picture 2" descr="Resultado de imagen para feature transformation">
            <a:extLst>
              <a:ext uri="{FF2B5EF4-FFF2-40B4-BE49-F238E27FC236}">
                <a16:creationId xmlns:a16="http://schemas.microsoft.com/office/drawing/2014/main" id="{C0342D42-9D06-4FAC-B67B-C8AA6C999A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74" y="2239011"/>
            <a:ext cx="7722833" cy="31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CAA6300B-4511-489E-B382-C4D670E6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282" y="-159032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3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8B5E5-C3F6-440F-AC1F-B75CAFDF0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184" y="-38810"/>
            <a:ext cx="10515600" cy="1325563"/>
          </a:xfrm>
        </p:spPr>
        <p:txBody>
          <a:bodyPr/>
          <a:lstStyle/>
          <a:p>
            <a:r>
              <a:rPr lang="es-CR" b="1" dirty="0"/>
              <a:t>Fase 4 - Modelado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407307-3F5F-492F-A8BC-F334086D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9524" cy="4351338"/>
          </a:xfrm>
        </p:spPr>
        <p:txBody>
          <a:bodyPr/>
          <a:lstStyle/>
          <a:p>
            <a:r>
              <a:rPr lang="es-CR" dirty="0"/>
              <a:t>Determinar el tipo de problema </a:t>
            </a:r>
          </a:p>
          <a:p>
            <a:r>
              <a:rPr lang="es-CR" dirty="0"/>
              <a:t>Seleccionar técnicas de modelado para usar </a:t>
            </a:r>
          </a:p>
          <a:p>
            <a:r>
              <a:rPr lang="es-CR" dirty="0"/>
              <a:t>Construcción del modelo</a:t>
            </a:r>
          </a:p>
          <a:p>
            <a:r>
              <a:rPr lang="es-CR" dirty="0"/>
              <a:t>Diseño de la evaluación</a:t>
            </a:r>
          </a:p>
        </p:txBody>
      </p:sp>
      <p:pic>
        <p:nvPicPr>
          <p:cNvPr id="8194" name="Picture 2" descr="modelo">
            <a:extLst>
              <a:ext uri="{FF2B5EF4-FFF2-40B4-BE49-F238E27FC236}">
                <a16:creationId xmlns:a16="http://schemas.microsoft.com/office/drawing/2014/main" id="{6193ECE1-9ADE-4A94-B5E7-5CBA9370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785" y="2073444"/>
            <a:ext cx="6249015" cy="271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D198A9E6-6614-421E-8897-60BC5B24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814" y="-185759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91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FC1AA-0531-4C92-B288-23854D1B5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89" y="-44442"/>
            <a:ext cx="10515600" cy="1325563"/>
          </a:xfrm>
        </p:spPr>
        <p:txBody>
          <a:bodyPr/>
          <a:lstStyle/>
          <a:p>
            <a:r>
              <a:rPr lang="es-CR" b="1" dirty="0"/>
              <a:t>Fase 5 - Evaluación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BB900-1C0F-451B-B85D-59371F0E9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7089" cy="4351338"/>
          </a:xfrm>
        </p:spPr>
        <p:txBody>
          <a:bodyPr/>
          <a:lstStyle/>
          <a:p>
            <a:endParaRPr lang="es-CR" dirty="0"/>
          </a:p>
          <a:p>
            <a:endParaRPr lang="es-CR" dirty="0"/>
          </a:p>
          <a:p>
            <a:r>
              <a:rPr lang="es-CR" dirty="0"/>
              <a:t>Evaluar el rendimiento del modelo</a:t>
            </a:r>
          </a:p>
          <a:p>
            <a:r>
              <a:rPr lang="es-CR" dirty="0"/>
              <a:t>Evaluar los resultados del modelo con respeto a los criterios de éxito</a:t>
            </a:r>
          </a:p>
          <a:p>
            <a:r>
              <a:rPr lang="es-CR" dirty="0"/>
              <a:t>Probabilidades en los resultados. </a:t>
            </a:r>
          </a:p>
        </p:txBody>
      </p:sp>
      <p:pic>
        <p:nvPicPr>
          <p:cNvPr id="4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91B3C565-4B93-4292-AD47-0CD0ECAB2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063" y="-164690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Machine Learning Accuracy">
            <a:extLst>
              <a:ext uri="{FF2B5EF4-FFF2-40B4-BE49-F238E27FC236}">
                <a16:creationId xmlns:a16="http://schemas.microsoft.com/office/drawing/2014/main" id="{4FE0842E-6C12-4AEF-8FF7-D8C83AC6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840314"/>
            <a:ext cx="50673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sitiobigdata.com/wp-content/uploads/2019/01/Machine-Learning-cats.png">
            <a:extLst>
              <a:ext uri="{FF2B5EF4-FFF2-40B4-BE49-F238E27FC236}">
                <a16:creationId xmlns:a16="http://schemas.microsoft.com/office/drawing/2014/main" id="{D9454AE5-F605-4996-B342-AD2DB9BE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88" y="5176838"/>
            <a:ext cx="47244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6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A1671-9B5D-4AA4-ADED-5D94EFD58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472" y="-78759"/>
            <a:ext cx="10515600" cy="1325563"/>
          </a:xfrm>
        </p:spPr>
        <p:txBody>
          <a:bodyPr/>
          <a:lstStyle/>
          <a:p>
            <a:r>
              <a:rPr lang="es-CR" b="1" dirty="0"/>
              <a:t>Fase 6 - Deploy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7905E4-44A9-4EAF-A784-76C55FE8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endParaRPr lang="es-CR" dirty="0"/>
          </a:p>
          <a:p>
            <a:r>
              <a:rPr lang="es-CR" dirty="0"/>
              <a:t>Producir informe final.</a:t>
            </a:r>
          </a:p>
          <a:p>
            <a:r>
              <a:rPr lang="es-CR" dirty="0"/>
              <a:t>Implementar modelo</a:t>
            </a:r>
          </a:p>
          <a:p>
            <a:r>
              <a:rPr lang="es-CR" dirty="0"/>
              <a:t>Monitorear el modelo generado</a:t>
            </a:r>
          </a:p>
        </p:txBody>
      </p:sp>
      <p:pic>
        <p:nvPicPr>
          <p:cNvPr id="4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4479E4CA-6154-4850-8884-E3FE13E1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73" y="-138884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dn.lynda.com/course/734646/734646-636719141791880836-16x9.jpg">
            <a:extLst>
              <a:ext uri="{FF2B5EF4-FFF2-40B4-BE49-F238E27FC236}">
                <a16:creationId xmlns:a16="http://schemas.microsoft.com/office/drawing/2014/main" id="{3CDA6467-D09A-46BF-8CE5-A1DEC1969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17" y="2361307"/>
            <a:ext cx="4748567" cy="2671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7156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DB9A3-BC14-4365-9625-C193DBCD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392" y="-123147"/>
            <a:ext cx="10515600" cy="1325563"/>
          </a:xfrm>
        </p:spPr>
        <p:txBody>
          <a:bodyPr/>
          <a:lstStyle/>
          <a:p>
            <a:r>
              <a:rPr lang="es-CR" b="1" dirty="0"/>
              <a:t>Proceso Iterativo</a:t>
            </a:r>
          </a:p>
        </p:txBody>
      </p:sp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5631ED8C-3C67-43F8-8EB7-79C272F5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84" y="-167407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938811-354A-4D15-84C1-7213ACA8F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7412" name="Picture 4" descr="https://pluralsight.imgix.net/course-images/tensorflow-aws-azure-gcp-deploying-models-v1.jpg">
            <a:extLst>
              <a:ext uri="{FF2B5EF4-FFF2-40B4-BE49-F238E27FC236}">
                <a16:creationId xmlns:a16="http://schemas.microsoft.com/office/drawing/2014/main" id="{C332DC0A-7D72-4A59-8F95-DF6F00EC8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229" y="2052923"/>
            <a:ext cx="6927541" cy="389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8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07993-B9E5-4BD3-825A-8920028E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5" y="18255"/>
            <a:ext cx="6794747" cy="1325563"/>
          </a:xfrm>
        </p:spPr>
        <p:txBody>
          <a:bodyPr/>
          <a:lstStyle/>
          <a:p>
            <a:r>
              <a:rPr lang="es-CR" b="1" dirty="0"/>
              <a:t>Introducción a reconocimiento de patrones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65F647-CCC0-4D11-828F-864E106E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8930" cy="4351338"/>
          </a:xfrm>
        </p:spPr>
        <p:txBody>
          <a:bodyPr>
            <a:normAutofit fontScale="92500"/>
          </a:bodyPr>
          <a:lstStyle/>
          <a:p>
            <a:r>
              <a:rPr lang="es-CR" dirty="0"/>
              <a:t>Es una disciplina científica tiene el objetivo de clasificar, predecir, agrupar objetos en un número específico de categorías o valores. </a:t>
            </a:r>
          </a:p>
          <a:p>
            <a:endParaRPr lang="es-CR" dirty="0"/>
          </a:p>
          <a:p>
            <a:r>
              <a:rPr lang="es-CR" dirty="0"/>
              <a:t>Dependiendo de la aplicación, estos objetos pueden ser imágenes, sonidos, olores, en general, señales producto de mediciones que deben ser clasificadas. Estos objetos se denotan con el término genérico de </a:t>
            </a:r>
            <a:r>
              <a:rPr lang="es-CR" i="1" dirty="0"/>
              <a:t>patrones.</a:t>
            </a:r>
            <a:endParaRPr lang="es-CR" dirty="0"/>
          </a:p>
        </p:txBody>
      </p:sp>
      <p:pic>
        <p:nvPicPr>
          <p:cNvPr id="21506" name="Picture 2" descr="http://i.stack.imgur.com/dNPiF.jpg">
            <a:extLst>
              <a:ext uri="{FF2B5EF4-FFF2-40B4-BE49-F238E27FC236}">
                <a16:creationId xmlns:a16="http://schemas.microsoft.com/office/drawing/2014/main" id="{BE936721-B8A4-44A0-B056-F804F1456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36" y="2251490"/>
            <a:ext cx="4766883" cy="280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7ADD76E9-7E3F-4BB9-91FC-5A7B7446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37" y="-101993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24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D2D94-660C-429F-97E5-DD8DBB3F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43" y="-78758"/>
            <a:ext cx="7462421" cy="1325563"/>
          </a:xfrm>
        </p:spPr>
        <p:txBody>
          <a:bodyPr/>
          <a:lstStyle/>
          <a:p>
            <a:r>
              <a:rPr lang="es-CR" b="1" dirty="0"/>
              <a:t>Patrones supervisado y no supervisado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46EDCC-E07C-482F-9C77-DB5CA2CB1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46187" cy="4351338"/>
          </a:xfrm>
        </p:spPr>
        <p:txBody>
          <a:bodyPr>
            <a:normAutofit fontScale="92500"/>
          </a:bodyPr>
          <a:lstStyle/>
          <a:p>
            <a:r>
              <a:rPr lang="es-CR" dirty="0"/>
              <a:t>El reconocimiento supervisado asume la existencia a priori de ejemplos de clasificación que relacionan a los valores de las características con ciertas categorías. </a:t>
            </a:r>
          </a:p>
          <a:p>
            <a:endParaRPr lang="es-CR" dirty="0"/>
          </a:p>
          <a:p>
            <a:r>
              <a:rPr lang="es-CR" dirty="0"/>
              <a:t>Sin embargo, hay situaciones en el que no se disponen de ejemplos de clasificación a priori, en te caso el reconocimiento se llama no supervisado y tienen como objeto revelar las relaciones intrínsecas de similitud entre los valores de las características creando </a:t>
            </a:r>
            <a:r>
              <a:rPr lang="es-CR" dirty="0" err="1"/>
              <a:t>clusters</a:t>
            </a:r>
            <a:r>
              <a:rPr lang="es-CR" dirty="0"/>
              <a:t>.</a:t>
            </a:r>
          </a:p>
        </p:txBody>
      </p:sp>
      <p:pic>
        <p:nvPicPr>
          <p:cNvPr id="22532" name="Picture 4" descr="Resultado de imagen para Patrones supervisado y no supervisado">
            <a:extLst>
              <a:ext uri="{FF2B5EF4-FFF2-40B4-BE49-F238E27FC236}">
                <a16:creationId xmlns:a16="http://schemas.microsoft.com/office/drawing/2014/main" id="{FC471412-1C16-41FF-AF4B-66BBCE63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573" y="2260630"/>
            <a:ext cx="3989193" cy="312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3DCD3933-4D34-4CF0-8E07-06847F73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86" y="-199006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61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5FB5A-FDFF-4B9D-A4DD-360F421E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044" y="-93776"/>
            <a:ext cx="4676684" cy="1325563"/>
          </a:xfrm>
        </p:spPr>
        <p:txBody>
          <a:bodyPr/>
          <a:lstStyle/>
          <a:p>
            <a:r>
              <a:rPr lang="es-CR" b="1" dirty="0"/>
              <a:t>Introducción al curso</a:t>
            </a:r>
          </a:p>
        </p:txBody>
      </p:sp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C2395DA5-6577-4898-9612-6CEBAB62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05" y="-221797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466099" y="1946153"/>
            <a:ext cx="4762500" cy="38973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Efrén Jimenez Delgado</a:t>
            </a:r>
          </a:p>
          <a:p>
            <a:pPr algn="ctr"/>
            <a:r>
              <a:rPr lang="en-US" sz="2800" dirty="0"/>
              <a:t>Maestria en Base de Datos</a:t>
            </a:r>
          </a:p>
          <a:p>
            <a:pPr algn="ctr"/>
            <a:r>
              <a:rPr lang="en-US" sz="2800" dirty="0"/>
              <a:t>Especialidad en Ciencia de Datos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Email: </a:t>
            </a:r>
          </a:p>
          <a:p>
            <a:pPr algn="ctr"/>
            <a:r>
              <a:rPr lang="en-US" sz="2800" dirty="0"/>
              <a:t>efjimenez@itcr.ac.cr</a:t>
            </a:r>
          </a:p>
        </p:txBody>
      </p:sp>
    </p:spTree>
    <p:extLst>
      <p:ext uri="{BB962C8B-B14F-4D97-AF65-F5344CB8AC3E}">
        <p14:creationId xmlns:p14="http://schemas.microsoft.com/office/powerpoint/2010/main" val="301416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D913A-7551-484B-B29F-C01042C8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5" y="15830"/>
            <a:ext cx="6652705" cy="1325563"/>
          </a:xfrm>
        </p:spPr>
        <p:txBody>
          <a:bodyPr>
            <a:normAutofit/>
          </a:bodyPr>
          <a:lstStyle/>
          <a:p>
            <a:r>
              <a:rPr lang="es-CR" b="1" dirty="0"/>
              <a:t>Problemas de reconocimiento de patrones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D81EDD-9703-44B7-B103-86A9931A4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0456" cy="4351338"/>
          </a:xfrm>
        </p:spPr>
        <p:txBody>
          <a:bodyPr>
            <a:normAutofit fontScale="92500"/>
          </a:bodyPr>
          <a:lstStyle/>
          <a:p>
            <a:r>
              <a:rPr lang="es-CR" b="1" dirty="0"/>
              <a:t>Selección de variables.</a:t>
            </a:r>
          </a:p>
          <a:p>
            <a:pPr lvl="1"/>
            <a:r>
              <a:rPr lang="es-CR" dirty="0"/>
              <a:t>Consiste en determinar cual es el conjunto de características más adecuado para describir a los objetos. </a:t>
            </a:r>
          </a:p>
          <a:p>
            <a:r>
              <a:rPr lang="es-CR" b="1" dirty="0"/>
              <a:t>Clasificación supervisada.</a:t>
            </a:r>
          </a:p>
          <a:p>
            <a:pPr lvl="1"/>
            <a:r>
              <a:rPr lang="es-CR" dirty="0"/>
              <a:t>Consiste en clasificar nuevos objetos basándose en la información de una muestra ya clasificada. </a:t>
            </a:r>
          </a:p>
          <a:p>
            <a:r>
              <a:rPr lang="es-CR" b="1" dirty="0"/>
              <a:t>Clasificación no supervisada</a:t>
            </a:r>
            <a:r>
              <a:rPr lang="es-CR" dirty="0"/>
              <a:t>.</a:t>
            </a:r>
          </a:p>
          <a:p>
            <a:pPr lvl="1"/>
            <a:r>
              <a:rPr lang="es-CR" dirty="0"/>
              <a:t>Consiste en dada una muestra no clasificada encontrar la clasificación de la misma.</a:t>
            </a:r>
          </a:p>
        </p:txBody>
      </p:sp>
      <p:pic>
        <p:nvPicPr>
          <p:cNvPr id="24580" name="Picture 4" descr="Machine Learning y Deep Learning: cÃ³mo entender las claves del presente y futuro de la inteligencia artificial">
            <a:extLst>
              <a:ext uri="{FF2B5EF4-FFF2-40B4-BE49-F238E27FC236}">
                <a16:creationId xmlns:a16="http://schemas.microsoft.com/office/drawing/2014/main" id="{CF8A828D-3E66-49C9-9316-2B6FF7E7F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2630056"/>
            <a:ext cx="42862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B9DEC760-488D-4A16-B491-1E44CE1E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070" y="-182992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27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07993-B9E5-4BD3-825A-8920028E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22" y="-78759"/>
            <a:ext cx="6885373" cy="1325563"/>
          </a:xfrm>
        </p:spPr>
        <p:txBody>
          <a:bodyPr/>
          <a:lstStyle/>
          <a:p>
            <a:r>
              <a:rPr lang="es-CR" b="1" dirty="0"/>
              <a:t>Ejemplos de reconocimiento de patrones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65F647-CCC0-4D11-828F-864E106E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695" cy="4351338"/>
          </a:xfrm>
        </p:spPr>
        <p:txBody>
          <a:bodyPr>
            <a:normAutofit/>
          </a:bodyPr>
          <a:lstStyle/>
          <a:p>
            <a:endParaRPr lang="es-CR" dirty="0"/>
          </a:p>
          <a:p>
            <a:r>
              <a:rPr lang="es-CR" dirty="0"/>
              <a:t>Parámetros para reconocer la cara de una persona.</a:t>
            </a:r>
          </a:p>
          <a:p>
            <a:r>
              <a:rPr lang="es-CR" dirty="0"/>
              <a:t>Agrupación de palabras para dar sentido en una frase.</a:t>
            </a:r>
          </a:p>
          <a:p>
            <a:r>
              <a:rPr lang="es-CR" dirty="0"/>
              <a:t>Clasificar un fraude bancario.</a:t>
            </a:r>
          </a:p>
          <a:p>
            <a:r>
              <a:rPr lang="es-CR" dirty="0"/>
              <a:t>Predecir el precio de una casa.</a:t>
            </a:r>
          </a:p>
        </p:txBody>
      </p:sp>
      <p:pic>
        <p:nvPicPr>
          <p:cNvPr id="5" name="Picture 2" descr="https://ase.in.tum.de/lehrstuhl_1/images/general/Machine-Learning-Applications.jpg">
            <a:extLst>
              <a:ext uri="{FF2B5EF4-FFF2-40B4-BE49-F238E27FC236}">
                <a16:creationId xmlns:a16="http://schemas.microsoft.com/office/drawing/2014/main" id="{125DE7CE-705E-4771-BDB3-0D0DB05A0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590" y="2146040"/>
            <a:ext cx="58674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AE358D6A-6270-4203-AD28-E7F09D82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326" y="-199007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355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07993-B9E5-4BD3-825A-8920028E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6768114" cy="1325563"/>
          </a:xfrm>
        </p:spPr>
        <p:txBody>
          <a:bodyPr/>
          <a:lstStyle/>
          <a:p>
            <a:r>
              <a:rPr lang="es-CR" b="1" dirty="0"/>
              <a:t>Ejemplos de reconocimiento de patrones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65F647-CCC0-4D11-828F-864E106E7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endParaRPr lang="es-CR" dirty="0"/>
          </a:p>
          <a:p>
            <a:r>
              <a:rPr lang="es-CR" dirty="0"/>
              <a:t>Anuncios dirigidos en aplicaciones móviles</a:t>
            </a:r>
          </a:p>
          <a:p>
            <a:r>
              <a:rPr lang="es-CR" dirty="0"/>
              <a:t>Análisis de los sentimientos</a:t>
            </a:r>
          </a:p>
          <a:p>
            <a:r>
              <a:rPr lang="es-CR" dirty="0"/>
              <a:t>Vigilancia del clima</a:t>
            </a:r>
          </a:p>
          <a:p>
            <a:r>
              <a:rPr lang="es-CR" dirty="0"/>
              <a:t>Detección de patrones de crimen.</a:t>
            </a:r>
          </a:p>
          <a:p>
            <a:r>
              <a:rPr lang="es-CR" dirty="0"/>
              <a:t>Análisis de efectividad de medicamentos.</a:t>
            </a:r>
          </a:p>
        </p:txBody>
      </p:sp>
      <p:pic>
        <p:nvPicPr>
          <p:cNvPr id="25603" name="Picture 3" descr="https://ieee-tmi.org/images/slides/slide30.jpg">
            <a:extLst>
              <a:ext uri="{FF2B5EF4-FFF2-40B4-BE49-F238E27FC236}">
                <a16:creationId xmlns:a16="http://schemas.microsoft.com/office/drawing/2014/main" id="{B0EAEB9A-178B-4B14-A51C-2AF307E7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95" y="2766897"/>
            <a:ext cx="5925105" cy="246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FF16F660-FA40-4CE4-9A63-CEBE6D466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314" y="-122486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85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89CA2-35D3-4E7A-9465-EB854B08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75" y="-59231"/>
            <a:ext cx="10515600" cy="1325563"/>
          </a:xfrm>
        </p:spPr>
        <p:txBody>
          <a:bodyPr/>
          <a:lstStyle/>
          <a:p>
            <a:r>
              <a:rPr lang="es-CR" b="1" dirty="0"/>
              <a:t>Principales 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A7EF56-A696-4142-AB9A-C93B76B24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39322" cy="4351338"/>
          </a:xfrm>
        </p:spPr>
        <p:txBody>
          <a:bodyPr>
            <a:normAutofit fontScale="70000" lnSpcReduction="20000"/>
          </a:bodyPr>
          <a:lstStyle/>
          <a:p>
            <a:r>
              <a:rPr lang="es-CR" b="1" dirty="0"/>
              <a:t>Visión de máquina.</a:t>
            </a:r>
          </a:p>
          <a:p>
            <a:pPr lvl="1"/>
            <a:r>
              <a:rPr lang="es-CR" dirty="0"/>
              <a:t>Esta aplicaciones tienen que ver con la captura de imágenes con ayuda de cámaras digitales y la interpretación automática de lo que esta en la imagen</a:t>
            </a:r>
          </a:p>
          <a:p>
            <a:r>
              <a:rPr lang="es-CR" b="1" dirty="0"/>
              <a:t>Reconocimiento de caracteres</a:t>
            </a:r>
          </a:p>
          <a:p>
            <a:pPr lvl="1"/>
            <a:r>
              <a:rPr lang="es-CR" dirty="0"/>
              <a:t>Transformación de textos impresos o manuscritos a formato digital</a:t>
            </a:r>
          </a:p>
          <a:p>
            <a:r>
              <a:rPr lang="es-CR" b="1" dirty="0"/>
              <a:t>Diagnóstico por computadora</a:t>
            </a:r>
          </a:p>
          <a:p>
            <a:pPr lvl="1"/>
            <a:r>
              <a:rPr lang="es-CR" dirty="0"/>
              <a:t>Sistemas que ayudan a los doctores en el diagnóstico de enfermedades a partir de datos médicos, tales como las mamografías de Rayos X</a:t>
            </a:r>
          </a:p>
          <a:p>
            <a:r>
              <a:rPr lang="es-CR" b="1" dirty="0"/>
              <a:t>Reconocimiento de voz</a:t>
            </a:r>
          </a:p>
          <a:p>
            <a:pPr lvl="1"/>
            <a:r>
              <a:rPr lang="es-CR" dirty="0"/>
              <a:t>La construcción de máquinas que puedan reconocer la información hablada</a:t>
            </a:r>
          </a:p>
        </p:txBody>
      </p:sp>
      <p:pic>
        <p:nvPicPr>
          <p:cNvPr id="26626" name="Picture 2" descr="https://image.slidesharecdn.com/lessonslearnedpublic-141213213559-conversion-gate02/95/lessons-learned-from-building-machine-learning-software-at-netflix-6-638.jpg?cb=1418507400">
            <a:extLst>
              <a:ext uri="{FF2B5EF4-FFF2-40B4-BE49-F238E27FC236}">
                <a16:creationId xmlns:a16="http://schemas.microsoft.com/office/drawing/2014/main" id="{74021DD8-5B05-45BE-A631-EC2FA46A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87" y="2012227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2016CF37-451D-4122-BC5D-82893F38C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069" y="-179479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305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70962-ADE2-4916-A669-756439D5F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91" y="0"/>
            <a:ext cx="8359066" cy="1325563"/>
          </a:xfrm>
        </p:spPr>
        <p:txBody>
          <a:bodyPr/>
          <a:lstStyle/>
          <a:p>
            <a:r>
              <a:rPr lang="es-CR" b="1" dirty="0"/>
              <a:t>Aprendizaje supervisado y no supervisado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D3F2C29-E91E-4384-93AB-7EA9A3193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042" y="1825625"/>
            <a:ext cx="6039916" cy="4351338"/>
          </a:xfrm>
          <a:prstGeom prst="rect">
            <a:avLst/>
          </a:prstGeom>
        </p:spPr>
      </p:pic>
      <p:pic>
        <p:nvPicPr>
          <p:cNvPr id="8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19E2455C-E2D3-4600-99A5-53DC1CA4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149" y="-206112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65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99ED5-3E0C-48B9-B7F0-8833574F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9881"/>
            <a:ext cx="7824557" cy="1325563"/>
          </a:xfrm>
        </p:spPr>
        <p:txBody>
          <a:bodyPr/>
          <a:lstStyle/>
          <a:p>
            <a:r>
              <a:rPr lang="es-CR" b="1" dirty="0"/>
              <a:t>Aprendizaje supervisado y no supervisado</a:t>
            </a:r>
            <a:endParaRPr lang="es-CR" dirty="0"/>
          </a:p>
        </p:txBody>
      </p:sp>
      <p:pic>
        <p:nvPicPr>
          <p:cNvPr id="34818" name="Picture 2" descr="https://blog.gfi.es/wp-content/uploads/2017/04/Sin-t%C3%ADtulo.jpg">
            <a:extLst>
              <a:ext uri="{FF2B5EF4-FFF2-40B4-BE49-F238E27FC236}">
                <a16:creationId xmlns:a16="http://schemas.microsoft.com/office/drawing/2014/main" id="{4C786866-BEC6-4BEE-9F76-869EC2CDC4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66" y="1690688"/>
            <a:ext cx="81186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3D8348AF-6437-4A92-A724-60B83A20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926" y="-190129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274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D45B1-DCFE-412A-9D78-E6B2C36EF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56" y="-76122"/>
            <a:ext cx="6352732" cy="1325563"/>
          </a:xfrm>
        </p:spPr>
        <p:txBody>
          <a:bodyPr/>
          <a:lstStyle/>
          <a:p>
            <a:r>
              <a:rPr lang="es-CR" b="1" dirty="0"/>
              <a:t>Algunos algoritmos supervisados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DF949B-05DB-41C9-8D2B-01BE62EEA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3419" cy="4351338"/>
          </a:xfrm>
        </p:spPr>
        <p:txBody>
          <a:bodyPr/>
          <a:lstStyle/>
          <a:p>
            <a:r>
              <a:rPr lang="es-CR" dirty="0"/>
              <a:t>Árboles de decisión</a:t>
            </a:r>
          </a:p>
          <a:p>
            <a:r>
              <a:rPr lang="es-CR" dirty="0"/>
              <a:t>Clasificación de Naïve Bayes </a:t>
            </a:r>
          </a:p>
          <a:p>
            <a:r>
              <a:rPr lang="es-CR" dirty="0"/>
              <a:t>Regresión por mínimos cuadrados</a:t>
            </a:r>
          </a:p>
          <a:p>
            <a:r>
              <a:rPr lang="es-CR" dirty="0"/>
              <a:t>Regresión Logística</a:t>
            </a:r>
          </a:p>
          <a:p>
            <a:r>
              <a:rPr lang="es-CR" dirty="0"/>
              <a:t>Support Vector Machines (SVM)</a:t>
            </a:r>
          </a:p>
          <a:p>
            <a:r>
              <a:rPr lang="es-CR" dirty="0"/>
              <a:t>Métodos “Ensemble” (Conjuntos de clasificadores)</a:t>
            </a:r>
          </a:p>
          <a:p>
            <a:endParaRPr lang="es-CR" dirty="0"/>
          </a:p>
        </p:txBody>
      </p:sp>
      <p:pic>
        <p:nvPicPr>
          <p:cNvPr id="4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55AE4C3C-639D-4DDE-9C8B-DD515BE7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15" y="-125479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Resultado de imagen para supervised learning regression">
            <a:extLst>
              <a:ext uri="{FF2B5EF4-FFF2-40B4-BE49-F238E27FC236}">
                <a16:creationId xmlns:a16="http://schemas.microsoft.com/office/drawing/2014/main" id="{920C8C41-0B93-4098-B8C2-9E5A13F82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86" y="2281561"/>
            <a:ext cx="4322569" cy="309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19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83A7C-07DA-4E47-800A-853E31CA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017" y="0"/>
            <a:ext cx="4213194" cy="1325563"/>
          </a:xfrm>
        </p:spPr>
        <p:txBody>
          <a:bodyPr/>
          <a:lstStyle/>
          <a:p>
            <a:r>
              <a:rPr lang="es-CR" b="1" dirty="0"/>
              <a:t>Regresión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3F0D31-C8DE-441C-81C2-FE4E033A4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9295"/>
            <a:ext cx="5908829" cy="4351338"/>
          </a:xfrm>
        </p:spPr>
        <p:txBody>
          <a:bodyPr/>
          <a:lstStyle/>
          <a:p>
            <a:endParaRPr lang="es-CR" dirty="0"/>
          </a:p>
          <a:p>
            <a:r>
              <a:rPr lang="es-CR" dirty="0"/>
              <a:t>Estimar la demanda de un producto basado en la época del año</a:t>
            </a:r>
          </a:p>
          <a:p>
            <a:r>
              <a:rPr lang="es-CR" dirty="0"/>
              <a:t>Predecir puntuación en un examen</a:t>
            </a:r>
          </a:p>
          <a:p>
            <a:r>
              <a:rPr lang="es-CR" dirty="0"/>
              <a:t>Determinar la probabilidad de la efectividad de una droga para un paciente</a:t>
            </a:r>
          </a:p>
          <a:p>
            <a:r>
              <a:rPr lang="es-CR" dirty="0"/>
              <a:t>Predecir la cantidad de lluvia</a:t>
            </a:r>
          </a:p>
        </p:txBody>
      </p:sp>
      <p:pic>
        <p:nvPicPr>
          <p:cNvPr id="4" name="Picture 2" descr="Resultado de imagen para regression machine learning">
            <a:extLst>
              <a:ext uri="{FF2B5EF4-FFF2-40B4-BE49-F238E27FC236}">
                <a16:creationId xmlns:a16="http://schemas.microsoft.com/office/drawing/2014/main" id="{A5B5E165-46EB-4BE3-8066-694D7424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22" y="2191577"/>
            <a:ext cx="4074022" cy="269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8A21262C-04F2-451C-B27A-06EDF931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798" y="-120248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51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F100D-F267-4197-AC61-85AE05BBB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041" y="-137237"/>
            <a:ext cx="10515600" cy="1325563"/>
          </a:xfrm>
        </p:spPr>
        <p:txBody>
          <a:bodyPr/>
          <a:lstStyle/>
          <a:p>
            <a:r>
              <a:rPr lang="es-CR" b="1" dirty="0"/>
              <a:t>Clasificación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F13B3-BEFE-419E-BDB9-4D5E835F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2499" cy="4351338"/>
          </a:xfrm>
        </p:spPr>
        <p:txBody>
          <a:bodyPr/>
          <a:lstStyle/>
          <a:p>
            <a:r>
              <a:rPr lang="es-CR" dirty="0"/>
              <a:t>Clasificar un tumor en benigno o maligno.</a:t>
            </a:r>
          </a:p>
          <a:p>
            <a:r>
              <a:rPr lang="es-CR" dirty="0"/>
              <a:t>Predecir si lloverá mañana</a:t>
            </a:r>
          </a:p>
          <a:p>
            <a:r>
              <a:rPr lang="es-CR" dirty="0"/>
              <a:t>Determine si la solicitud de préstamo es alta, riesgo medio o bajo</a:t>
            </a:r>
          </a:p>
          <a:p>
            <a:r>
              <a:rPr lang="es-CR" dirty="0"/>
              <a:t>Identificar el sentimiento como positivo, negativo, o neutral</a:t>
            </a:r>
          </a:p>
          <a:p>
            <a:endParaRPr lang="es-CR" dirty="0"/>
          </a:p>
        </p:txBody>
      </p:sp>
      <p:pic>
        <p:nvPicPr>
          <p:cNvPr id="4" name="Picture 3" descr="Resultado de imagen para classification machine learning">
            <a:extLst>
              <a:ext uri="{FF2B5EF4-FFF2-40B4-BE49-F238E27FC236}">
                <a16:creationId xmlns:a16="http://schemas.microsoft.com/office/drawing/2014/main" id="{72980543-0A47-4BD9-89C8-4CDDD6518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956" y="2091954"/>
            <a:ext cx="5917093" cy="31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2A911FC3-E14F-4D80-8CD3-6E1129429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52" y="-175698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48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0838F-9E63-47A8-BA55-B91ADC53E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40" y="-71675"/>
            <a:ext cx="7824557" cy="1325563"/>
          </a:xfrm>
        </p:spPr>
        <p:txBody>
          <a:bodyPr/>
          <a:lstStyle/>
          <a:p>
            <a:r>
              <a:rPr lang="es-CR" b="1" dirty="0"/>
              <a:t>Algunos algoritmos no supervisados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E4109B-A507-4BB6-9438-1F408919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6697" cy="4351338"/>
          </a:xfrm>
        </p:spPr>
        <p:txBody>
          <a:bodyPr>
            <a:normAutofit/>
          </a:bodyPr>
          <a:lstStyle/>
          <a:p>
            <a:endParaRPr lang="es-CR" dirty="0"/>
          </a:p>
          <a:p>
            <a:endParaRPr lang="es-CR" dirty="0"/>
          </a:p>
          <a:p>
            <a:r>
              <a:rPr lang="es-CR" dirty="0"/>
              <a:t>Algoritmos de </a:t>
            </a:r>
            <a:r>
              <a:rPr lang="es-CR" dirty="0" err="1"/>
              <a:t>clustering</a:t>
            </a:r>
            <a:endParaRPr lang="es-CR" dirty="0"/>
          </a:p>
          <a:p>
            <a:r>
              <a:rPr lang="es-CR" dirty="0"/>
              <a:t>Análisis de componentes principales</a:t>
            </a:r>
          </a:p>
          <a:p>
            <a:r>
              <a:rPr lang="es-CR" dirty="0"/>
              <a:t>Descomposición en valores singulares </a:t>
            </a:r>
          </a:p>
          <a:p>
            <a:r>
              <a:rPr lang="es-CR" dirty="0"/>
              <a:t>Análisis de componentes independientes</a:t>
            </a:r>
          </a:p>
          <a:p>
            <a:endParaRPr lang="es-CR" dirty="0"/>
          </a:p>
        </p:txBody>
      </p:sp>
      <p:pic>
        <p:nvPicPr>
          <p:cNvPr id="4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8941B37A-2936-4AFA-B5D0-B8F1D8B7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73" y="-191923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Imagen relacionada">
            <a:extLst>
              <a:ext uri="{FF2B5EF4-FFF2-40B4-BE49-F238E27FC236}">
                <a16:creationId xmlns:a16="http://schemas.microsoft.com/office/drawing/2014/main" id="{C5F41C94-672B-4192-8B26-EB78C315A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185" y="1960562"/>
            <a:ext cx="4118499" cy="404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91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5FB5A-FDFF-4B9D-A4DD-360F421E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06" y="0"/>
            <a:ext cx="4577178" cy="959011"/>
          </a:xfrm>
        </p:spPr>
        <p:txBody>
          <a:bodyPr>
            <a:normAutofit fontScale="90000"/>
          </a:bodyPr>
          <a:lstStyle/>
          <a:p>
            <a:r>
              <a:rPr lang="es-CR" b="1" dirty="0"/>
              <a:t>Introducción al curso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03BAD-21F5-4C54-8463-D3A288B8F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579563"/>
            <a:ext cx="10515600" cy="4351338"/>
          </a:xfrm>
        </p:spPr>
        <p:txBody>
          <a:bodyPr/>
          <a:lstStyle/>
          <a:p>
            <a:r>
              <a:rPr lang="es-CR" b="1" dirty="0"/>
              <a:t>Herramientas</a:t>
            </a:r>
          </a:p>
          <a:p>
            <a:pPr lvl="1"/>
            <a:r>
              <a:rPr lang="es-CR" dirty="0"/>
              <a:t>R y </a:t>
            </a:r>
            <a:r>
              <a:rPr lang="es-CR" dirty="0" err="1"/>
              <a:t>Rstudio</a:t>
            </a:r>
            <a:r>
              <a:rPr lang="es-CR" dirty="0"/>
              <a:t>, Python y </a:t>
            </a:r>
            <a:r>
              <a:rPr lang="es-CR" dirty="0" err="1"/>
              <a:t>Jupyter</a:t>
            </a:r>
            <a:endParaRPr lang="es-CR" dirty="0"/>
          </a:p>
          <a:p>
            <a:pPr lvl="1"/>
            <a:r>
              <a:rPr lang="es-CR" dirty="0"/>
              <a:t>Git</a:t>
            </a:r>
          </a:p>
          <a:p>
            <a:pPr lvl="1"/>
            <a:r>
              <a:rPr lang="es-CR" dirty="0"/>
              <a:t>Github</a:t>
            </a:r>
          </a:p>
          <a:p>
            <a:pPr lvl="2"/>
            <a:r>
              <a:rPr lang="es-CR" dirty="0"/>
              <a:t>Ejemplos</a:t>
            </a:r>
          </a:p>
          <a:p>
            <a:pPr lvl="2"/>
            <a:r>
              <a:rPr lang="es-CR" dirty="0"/>
              <a:t>Ejercicios</a:t>
            </a:r>
          </a:p>
          <a:p>
            <a:r>
              <a:rPr lang="es-CR" b="1" dirty="0"/>
              <a:t>Fuentes informacion</a:t>
            </a:r>
          </a:p>
          <a:p>
            <a:pPr lvl="1"/>
            <a:r>
              <a:rPr lang="es-CR" dirty="0"/>
              <a:t>Internet en general</a:t>
            </a:r>
          </a:p>
          <a:p>
            <a:pPr lvl="1"/>
            <a:r>
              <a:rPr lang="es-CR" dirty="0"/>
              <a:t>https://towardsdatascience.com</a:t>
            </a:r>
          </a:p>
          <a:p>
            <a:pPr lvl="1"/>
            <a:r>
              <a:rPr lang="es-CR" dirty="0"/>
              <a:t>Libro Introduction to Statistical Learning</a:t>
            </a:r>
          </a:p>
        </p:txBody>
      </p:sp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C2395DA5-6577-4898-9612-6CEBAB62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46" y="-60125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946" y="1547813"/>
            <a:ext cx="2836215" cy="427318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480961" y="5567203"/>
            <a:ext cx="6072187" cy="9842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s-CR" sz="3600" dirty="0"/>
              <a:t>bit.ly/ctec_ml_libro</a:t>
            </a:r>
          </a:p>
        </p:txBody>
      </p:sp>
    </p:spTree>
    <p:extLst>
      <p:ext uri="{BB962C8B-B14F-4D97-AF65-F5344CB8AC3E}">
        <p14:creationId xmlns:p14="http://schemas.microsoft.com/office/powerpoint/2010/main" val="2665548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0838F-9E63-47A8-BA55-B91ADC53E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839" y="-123147"/>
            <a:ext cx="7824557" cy="1325563"/>
          </a:xfrm>
        </p:spPr>
        <p:txBody>
          <a:bodyPr/>
          <a:lstStyle/>
          <a:p>
            <a:r>
              <a:rPr lang="es-CR" b="1" dirty="0" err="1"/>
              <a:t>Clustering</a:t>
            </a:r>
            <a:endParaRPr lang="es-CR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E4109B-A507-4BB6-9438-1F4089194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6697" cy="4351338"/>
          </a:xfrm>
        </p:spPr>
        <p:txBody>
          <a:bodyPr>
            <a:normAutofit/>
          </a:bodyPr>
          <a:lstStyle/>
          <a:p>
            <a:pPr fontAlgn="t"/>
            <a:endParaRPr lang="es-CR" dirty="0"/>
          </a:p>
          <a:p>
            <a:pPr fontAlgn="t"/>
            <a:r>
              <a:rPr lang="es-CR" dirty="0"/>
              <a:t>Identificar áreas de similaridad.</a:t>
            </a:r>
          </a:p>
          <a:p>
            <a:pPr fontAlgn="t"/>
            <a:r>
              <a:rPr lang="es-CR" dirty="0"/>
              <a:t>Topografía (desierto, hierba, etc.)</a:t>
            </a:r>
          </a:p>
          <a:p>
            <a:pPr fontAlgn="t"/>
            <a:r>
              <a:rPr lang="es-CR" dirty="0"/>
              <a:t>Categorizar diferentes tipos de tejidos de imágenes médicas</a:t>
            </a:r>
          </a:p>
          <a:p>
            <a:pPr fontAlgn="t"/>
            <a:r>
              <a:rPr lang="es-CR" dirty="0"/>
              <a:t>Determinar diferentes grupos de patrones meteorológicos</a:t>
            </a:r>
          </a:p>
          <a:p>
            <a:pPr fontAlgn="t"/>
            <a:r>
              <a:rPr lang="es-CR" dirty="0"/>
              <a:t>Descubre los puntos calientes de crímenes</a:t>
            </a:r>
          </a:p>
          <a:p>
            <a:endParaRPr lang="es-CR" dirty="0"/>
          </a:p>
        </p:txBody>
      </p:sp>
      <p:pic>
        <p:nvPicPr>
          <p:cNvPr id="4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8941B37A-2936-4AFA-B5D0-B8F1D8B7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596" y="-183272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Resultado de imagen para kmeans">
            <a:extLst>
              <a:ext uri="{FF2B5EF4-FFF2-40B4-BE49-F238E27FC236}">
                <a16:creationId xmlns:a16="http://schemas.microsoft.com/office/drawing/2014/main" id="{3C85A3BB-1CEF-4E49-89BC-8DE4BB405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797" y="2863452"/>
            <a:ext cx="4073648" cy="227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145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82939-FCAA-46A1-94C5-D7FD40DD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24" y="-41150"/>
            <a:ext cx="10515600" cy="1325563"/>
          </a:xfrm>
        </p:spPr>
        <p:txBody>
          <a:bodyPr/>
          <a:lstStyle/>
          <a:p>
            <a:r>
              <a:rPr lang="es-CR" b="1" dirty="0"/>
              <a:t>Análisis de asociación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F9637A-9812-4275-BBA7-939DAEF79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CR" dirty="0"/>
              <a:t>Objetivo: encontrar reglas para capturar </a:t>
            </a:r>
            <a:r>
              <a:rPr lang="es-CR" dirty="0" err="1"/>
              <a:t>co-ocurrencias</a:t>
            </a:r>
            <a:r>
              <a:rPr lang="es-CR" dirty="0"/>
              <a:t> y relaciones entre elementos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777B5-B7A7-406C-BAAE-1A1FBCAE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5325" y="3126272"/>
            <a:ext cx="2082800" cy="2540000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DC76611-BB4C-4D8C-B7A6-AC2257097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50" y="2934920"/>
            <a:ext cx="1778000" cy="2768600"/>
          </a:xfrm>
          <a:prstGeom prst="rect">
            <a:avLst/>
          </a:prstGeom>
          <a:noFill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B0EA24-E933-491B-B9E6-F440517C9DD3}"/>
              </a:ext>
            </a:extLst>
          </p:cNvPr>
          <p:cNvSpPr txBox="1"/>
          <p:nvPr/>
        </p:nvSpPr>
        <p:spPr>
          <a:xfrm>
            <a:off x="2794000" y="2622003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b="1" dirty="0"/>
              <a:t>Clientes que compraron esto: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44E2C2F-D4CD-4CF4-BD84-D444A44699B3}"/>
              </a:ext>
            </a:extLst>
          </p:cNvPr>
          <p:cNvSpPr txBox="1"/>
          <p:nvPr/>
        </p:nvSpPr>
        <p:spPr>
          <a:xfrm>
            <a:off x="7073900" y="2515969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b="1" dirty="0"/>
              <a:t>También compró: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3A683E64-737B-45AC-BEA2-4EE73EC52513}"/>
              </a:ext>
            </a:extLst>
          </p:cNvPr>
          <p:cNvSpPr txBox="1"/>
          <p:nvPr/>
        </p:nvSpPr>
        <p:spPr>
          <a:xfrm>
            <a:off x="1177924" y="5826368"/>
            <a:ext cx="4575175" cy="41806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Fuente: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http://www.supercouponlady.com/best-diaper-deals-this-week/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239021D1-9C26-4B2A-81A3-72C48FBB4345}"/>
              </a:ext>
            </a:extLst>
          </p:cNvPr>
          <p:cNvSpPr txBox="1"/>
          <p:nvPr/>
        </p:nvSpPr>
        <p:spPr>
          <a:xfrm>
            <a:off x="6470648" y="5826368"/>
            <a:ext cx="4543427" cy="62324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Source: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http://www.bizjournals.com/triangle/news/2012/06/21/new-craft-beer-store-opening-in-north.html</a:t>
            </a:r>
          </a:p>
        </p:txBody>
      </p:sp>
      <p:pic>
        <p:nvPicPr>
          <p:cNvPr id="7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C6C1CC3B-87C0-4B99-B873-88B64C03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596" y="-183272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353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FB19-F916-4C34-B60C-C303E2B5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0"/>
            <a:ext cx="6368619" cy="1325563"/>
          </a:xfrm>
        </p:spPr>
        <p:txBody>
          <a:bodyPr/>
          <a:lstStyle/>
          <a:p>
            <a:r>
              <a:rPr lang="es-CR" b="1" dirty="0"/>
              <a:t>Ejemplos de análisis de asociación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305B33-9702-453A-921A-6ECED230C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Venta cruzada</a:t>
            </a:r>
          </a:p>
          <a:p>
            <a:pPr lvl="1"/>
            <a:r>
              <a:rPr lang="es-CR" dirty="0"/>
              <a:t>Artículos recomendados basados en su compra / navegación historia</a:t>
            </a:r>
          </a:p>
          <a:p>
            <a:r>
              <a:rPr lang="es-CR" dirty="0"/>
              <a:t>Promociones de venta</a:t>
            </a:r>
          </a:p>
          <a:p>
            <a:pPr lvl="1"/>
            <a:r>
              <a:rPr lang="es-CR" dirty="0"/>
              <a:t>Tener ventas en la manguera de jardín y tierra para macetas al mismo tiempo ya que la gente tiende a comprar estos artículos juntos</a:t>
            </a:r>
          </a:p>
          <a:p>
            <a:r>
              <a:rPr lang="es-CR" dirty="0"/>
              <a:t>Colocación de productos</a:t>
            </a:r>
          </a:p>
          <a:p>
            <a:r>
              <a:rPr lang="es-CR" dirty="0"/>
              <a:t>Colocar los pañales cerca del pasillo de cerveza para impulsar las ventas de ambos productos</a:t>
            </a:r>
          </a:p>
        </p:txBody>
      </p:sp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63853A3E-15FD-4D35-B4DB-27485092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596" y="-183272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060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A9974-C21D-4EAA-840B-701F797A1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61" y="-140902"/>
            <a:ext cx="10515600" cy="1325563"/>
          </a:xfrm>
        </p:spPr>
        <p:txBody>
          <a:bodyPr/>
          <a:lstStyle/>
          <a:p>
            <a:r>
              <a:rPr lang="es-CR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081098-E400-438B-B0EB-81735F500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CR" dirty="0">
                <a:hlinkClick r:id="rId2"/>
              </a:rPr>
              <a:t>Machine </a:t>
            </a:r>
            <a:r>
              <a:rPr lang="es-CR" dirty="0" err="1">
                <a:hlinkClick r:id="rId2"/>
              </a:rPr>
              <a:t>Learning</a:t>
            </a:r>
            <a:r>
              <a:rPr lang="es-CR" dirty="0">
                <a:hlinkClick r:id="rId2"/>
              </a:rPr>
              <a:t> </a:t>
            </a:r>
            <a:r>
              <a:rPr lang="es-CR" dirty="0" err="1">
                <a:hlinkClick r:id="rId2"/>
              </a:rPr>
              <a:t>Overview</a:t>
            </a:r>
            <a:endParaRPr lang="es-CR" dirty="0"/>
          </a:p>
          <a:p>
            <a:r>
              <a:rPr lang="en-US" dirty="0">
                <a:hlinkClick r:id="rId3"/>
              </a:rPr>
              <a:t>Categories of Machine Learning Techniques</a:t>
            </a:r>
            <a:endParaRPr lang="en-US" dirty="0"/>
          </a:p>
          <a:p>
            <a:r>
              <a:rPr lang="es-CR" dirty="0">
                <a:hlinkClick r:id="rId4"/>
              </a:rPr>
              <a:t>Machine </a:t>
            </a:r>
            <a:r>
              <a:rPr lang="es-CR" dirty="0" err="1">
                <a:hlinkClick r:id="rId4"/>
              </a:rPr>
              <a:t>Learning</a:t>
            </a:r>
            <a:r>
              <a:rPr lang="es-CR" dirty="0">
                <a:hlinkClick r:id="rId4"/>
              </a:rPr>
              <a:t> </a:t>
            </a:r>
            <a:r>
              <a:rPr lang="es-CR" dirty="0" err="1">
                <a:hlinkClick r:id="rId4"/>
              </a:rPr>
              <a:t>Process</a:t>
            </a:r>
            <a:endParaRPr lang="es-CR" dirty="0"/>
          </a:p>
          <a:p>
            <a:r>
              <a:rPr lang="en-US" dirty="0">
                <a:hlinkClick r:id="rId5"/>
              </a:rPr>
              <a:t>Goals and Activities in the Machine Learning Process</a:t>
            </a:r>
            <a:endParaRPr lang="en-US" dirty="0"/>
          </a:p>
          <a:p>
            <a:r>
              <a:rPr lang="es-CR" dirty="0">
                <a:hlinkClick r:id="rId6"/>
              </a:rPr>
              <a:t>https://www.researchgate.net/publication/320771893_Big_Data_Analytics_Applications_Prospects_and_Challenges</a:t>
            </a:r>
            <a:endParaRPr lang="es-CR" dirty="0"/>
          </a:p>
          <a:p>
            <a:r>
              <a:rPr lang="en-US" dirty="0"/>
              <a:t>Clark, A.; “Machine Learning Audits in the ‘Big Data Age’,” </a:t>
            </a:r>
            <a:r>
              <a:rPr lang="en-US" i="1" dirty="0"/>
              <a:t>CIO Insights</a:t>
            </a:r>
            <a:r>
              <a:rPr lang="en-US" dirty="0"/>
              <a:t>, 19 April 2017, </a:t>
            </a:r>
            <a:r>
              <a:rPr lang="en-US" u="sng" dirty="0">
                <a:hlinkClick r:id="rId7"/>
              </a:rPr>
              <a:t>www.cioinsight.com/it-management/innovation/machine-learning-audits-in-the-big-data-age.html</a:t>
            </a:r>
            <a:endParaRPr lang="en-US" u="sng" dirty="0"/>
          </a:p>
          <a:p>
            <a:r>
              <a:rPr lang="en-US" dirty="0"/>
              <a:t>Kaur, S.; “A Review of Software Development Life Cycle Models,” </a:t>
            </a:r>
            <a:r>
              <a:rPr lang="en-US" i="1" dirty="0"/>
              <a:t>International Journal of Advanced Research in Computer Science and Software Engineering</a:t>
            </a:r>
            <a:r>
              <a:rPr lang="en-US" dirty="0"/>
              <a:t>, vol. 5, </a:t>
            </a:r>
            <a:r>
              <a:rPr lang="en-US" dirty="0" err="1"/>
              <a:t>iss</a:t>
            </a:r>
            <a:r>
              <a:rPr lang="en-US" dirty="0"/>
              <a:t>. 11, 2015, p. 354–60, </a:t>
            </a:r>
            <a:r>
              <a:rPr lang="en-US" u="sng" dirty="0">
                <a:hlinkClick r:id="rId8"/>
              </a:rPr>
              <a:t>http://ijarcsse.com/Before_August_2017/docs/papers/Volume_5/11_November2015/V5I11-0234.pdf</a:t>
            </a:r>
            <a:endParaRPr lang="es-CR" dirty="0"/>
          </a:p>
        </p:txBody>
      </p:sp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2330AF95-67BE-42C7-A2BA-F4D8F27A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78956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278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8EA3A93-3E01-43DD-9CAB-D1E4A0C3E4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Práctica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910C438-9F64-485F-8A59-1CFA08054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https://github.com/ejimenezdelgado/taller_4.0_ciencia_de_datos</a:t>
            </a:r>
          </a:p>
        </p:txBody>
      </p:sp>
      <p:pic>
        <p:nvPicPr>
          <p:cNvPr id="7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D546F1D6-D77B-4129-9D22-12B62A1B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025" y="-163115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106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F4688-685B-49C8-A88F-684C7CD1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1028" name="Picture 4" descr="Universidad Nacional Abierta y a Distancia - UNAD">
            <a:extLst>
              <a:ext uri="{FF2B5EF4-FFF2-40B4-BE49-F238E27FC236}">
                <a16:creationId xmlns:a16="http://schemas.microsoft.com/office/drawing/2014/main" id="{93CA8AB5-B410-434D-91B4-62C3C1D1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66" y="1690688"/>
            <a:ext cx="3235726" cy="32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C | Tecnológico de Costa Rica">
            <a:extLst>
              <a:ext uri="{FF2B5EF4-FFF2-40B4-BE49-F238E27FC236}">
                <a16:creationId xmlns:a16="http://schemas.microsoft.com/office/drawing/2014/main" id="{ABFBF7C4-6FF2-4F7C-B74D-A1BA74658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58" y="2075803"/>
            <a:ext cx="5558246" cy="291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3">
            <a:extLst>
              <a:ext uri="{FF2B5EF4-FFF2-40B4-BE49-F238E27FC236}">
                <a16:creationId xmlns:a16="http://schemas.microsoft.com/office/drawing/2014/main" id="{8BBFE52F-4099-4BAB-8857-2B514081C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1351"/>
            <a:ext cx="10515600" cy="11156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CO" sz="4000" b="0" dirty="0">
                <a:solidFill>
                  <a:srgbClr val="006680"/>
                </a:solidFill>
              </a:rPr>
              <a:t>¡GRACIAS POR SU ATENCIÓN!</a:t>
            </a:r>
          </a:p>
        </p:txBody>
      </p:sp>
      <p:pic>
        <p:nvPicPr>
          <p:cNvPr id="6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9AB2C60C-3F00-425E-8D10-732F2307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658" y="-154237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05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67E36-A7A1-4717-AF2B-4A6DF200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37" y="26595"/>
            <a:ext cx="10515600" cy="1325563"/>
          </a:xfrm>
        </p:spPr>
        <p:txBody>
          <a:bodyPr/>
          <a:lstStyle/>
          <a:p>
            <a:r>
              <a:rPr lang="es-CR" b="1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874E7C-9B3C-4819-93A5-AE1F1BAA0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293" y="1585928"/>
            <a:ext cx="6548021" cy="4351338"/>
          </a:xfrm>
        </p:spPr>
        <p:txBody>
          <a:bodyPr>
            <a:normAutofit/>
          </a:bodyPr>
          <a:lstStyle/>
          <a:p>
            <a:r>
              <a:rPr lang="es-CR" dirty="0"/>
              <a:t>Qué es el aprendizaje automático?</a:t>
            </a:r>
          </a:p>
          <a:p>
            <a:pPr lvl="1"/>
            <a:endParaRPr lang="es-CR" dirty="0"/>
          </a:p>
          <a:p>
            <a:pPr lvl="1"/>
            <a:r>
              <a:rPr lang="es-CR" dirty="0"/>
              <a:t>Tom Mitchell proporciona una definición muy interesante y moderna: "Se dice que un programa de computadora aprende de la experiencia E con respecto a alguna clase de tareas T y la medida de rendimiento P, si su desempeño en tareas en T, medido por P, mejora con la experiencia E. "</a:t>
            </a:r>
          </a:p>
          <a:p>
            <a:endParaRPr lang="es-CR" dirty="0"/>
          </a:p>
        </p:txBody>
      </p:sp>
      <p:pic>
        <p:nvPicPr>
          <p:cNvPr id="1027" name="Picture 3" descr="http://en.people.cn/NMediaFile/2018/0502/FOREIGN201805021511000556053282009.jpg">
            <a:extLst>
              <a:ext uri="{FF2B5EF4-FFF2-40B4-BE49-F238E27FC236}">
                <a16:creationId xmlns:a16="http://schemas.microsoft.com/office/drawing/2014/main" id="{B5CBCBBB-6B75-4135-B3DB-869F2AC86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705" y="1740698"/>
            <a:ext cx="4035979" cy="26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BDA697BA-DD2F-4E2C-8978-644B85DCC4EC}"/>
              </a:ext>
            </a:extLst>
          </p:cNvPr>
          <p:cNvSpPr txBox="1">
            <a:spLocks/>
          </p:cNvSpPr>
          <p:nvPr/>
        </p:nvSpPr>
        <p:spPr>
          <a:xfrm>
            <a:off x="7465580" y="473321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Tom Michael Mitchell (born August 9, 1951) is an American computer scientist and E. </a:t>
            </a:r>
            <a:r>
              <a:rPr lang="en-US" dirty="0" err="1"/>
              <a:t>Fredkin</a:t>
            </a:r>
            <a:r>
              <a:rPr lang="en-US" dirty="0"/>
              <a:t> University Professor at the Carnegie Mellon University (CMU).</a:t>
            </a:r>
            <a:endParaRPr lang="es-CR" dirty="0"/>
          </a:p>
        </p:txBody>
      </p:sp>
      <p:pic>
        <p:nvPicPr>
          <p:cNvPr id="8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18BF9E35-D1CE-4AA1-84A8-F1A7F74A4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572" y="-103629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70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3DD97-4346-44A5-A1F9-EAF588A5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169" y="-76357"/>
            <a:ext cx="10515600" cy="1325563"/>
          </a:xfrm>
        </p:spPr>
        <p:txBody>
          <a:bodyPr/>
          <a:lstStyle/>
          <a:p>
            <a:r>
              <a:rPr lang="es-CR" b="1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666D7E-A939-4C3C-8A94-63A24D8F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64" y="1537415"/>
            <a:ext cx="7196091" cy="4351338"/>
          </a:xfrm>
        </p:spPr>
        <p:txBody>
          <a:bodyPr>
            <a:normAutofit fontScale="92500"/>
          </a:bodyPr>
          <a:lstStyle/>
          <a:p>
            <a:r>
              <a:rPr lang="es-CR" dirty="0"/>
              <a:t>Ejemplo: jugar a las damas.</a:t>
            </a:r>
          </a:p>
          <a:p>
            <a:pPr lvl="1"/>
            <a:r>
              <a:rPr lang="es-CR" dirty="0"/>
              <a:t>E = la experiencia de jugar muchos juegos de damas</a:t>
            </a:r>
          </a:p>
          <a:p>
            <a:pPr lvl="1"/>
            <a:r>
              <a:rPr lang="es-CR" dirty="0"/>
              <a:t>T = la tarea de jugar a las damas.</a:t>
            </a:r>
          </a:p>
          <a:p>
            <a:pPr lvl="1"/>
            <a:r>
              <a:rPr lang="es-CR" dirty="0"/>
              <a:t>P = la probabilidad de que el programa gane el siguiente juego.</a:t>
            </a:r>
          </a:p>
          <a:p>
            <a:endParaRPr lang="es-CR" dirty="0"/>
          </a:p>
          <a:p>
            <a:r>
              <a:rPr lang="es-CR" dirty="0"/>
              <a:t>En general, cualquier problema de aprendizaje automático puede asignarse a una de dos clasificaciones generales:</a:t>
            </a:r>
          </a:p>
          <a:p>
            <a:pPr lvl="1"/>
            <a:r>
              <a:rPr lang="es-CR" b="1" dirty="0"/>
              <a:t>Aprendizaje supervisado y aprendizaje no supervisado.</a:t>
            </a:r>
          </a:p>
          <a:p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1DCA8C-862C-4051-B324-E845B51E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983" y="1845268"/>
            <a:ext cx="3371850" cy="3381375"/>
          </a:xfrm>
          <a:prstGeom prst="rect">
            <a:avLst/>
          </a:prstGeom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30F27182-D29A-4E34-95E3-9DD0815CB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716" y="-136482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93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14A96-219C-456A-A6DF-E3C62B50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124" y="62144"/>
            <a:ext cx="4884291" cy="1263419"/>
          </a:xfrm>
        </p:spPr>
        <p:txBody>
          <a:bodyPr>
            <a:normAutofit fontScale="90000"/>
          </a:bodyPr>
          <a:lstStyle/>
          <a:p>
            <a:r>
              <a:rPr lang="es-CR" b="1" dirty="0"/>
              <a:t>Aprendizaje automático 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5094EA-32C4-4626-BA93-22D6C9794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endParaRPr lang="es-CR" dirty="0"/>
          </a:p>
          <a:p>
            <a:r>
              <a:rPr lang="es-CR" dirty="0"/>
              <a:t>Aprender de los datos</a:t>
            </a:r>
          </a:p>
          <a:p>
            <a:r>
              <a:rPr lang="es-CR" dirty="0"/>
              <a:t>No hay programación explícita</a:t>
            </a:r>
          </a:p>
          <a:p>
            <a:r>
              <a:rPr lang="es-CR" dirty="0"/>
              <a:t>Descubriendo patrones ocultos</a:t>
            </a:r>
          </a:p>
          <a:p>
            <a:r>
              <a:rPr lang="es-CR" dirty="0"/>
              <a:t>Decisiones basadas en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9E83B9-BCCB-41D7-9D64-496522AD5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249" y="1770560"/>
            <a:ext cx="5324475" cy="4171950"/>
          </a:xfrm>
          <a:prstGeom prst="rect">
            <a:avLst/>
          </a:prstGeom>
        </p:spPr>
      </p:pic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7B690722-2649-4FB4-A9A0-C35BE79FC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450" y="-60125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49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F067E-50A4-430E-808D-1DD10D8C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-80963"/>
            <a:ext cx="10515600" cy="1325563"/>
          </a:xfrm>
        </p:spPr>
        <p:txBody>
          <a:bodyPr/>
          <a:lstStyle/>
          <a:p>
            <a:r>
              <a:rPr lang="es-CR" b="1" dirty="0"/>
              <a:t>¿Dónde está el Big Data?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BD0E49-A2C1-442A-AF39-704A43B8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¿Cómo se relaciona todo esto con Big Data?</a:t>
            </a:r>
          </a:p>
          <a:p>
            <a:r>
              <a:rPr lang="es-CR" dirty="0"/>
              <a:t>Primero, definamos ‘Big Data’.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CE65B-6A62-4C9D-B004-D38319349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0100" y="2987675"/>
            <a:ext cx="5511800" cy="2781300"/>
          </a:xfrm>
          <a:prstGeom prst="rect">
            <a:avLst/>
          </a:prstGeom>
          <a:noFill/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16C6EFB4-BB2C-4545-B3DE-73AB7B375458}"/>
              </a:ext>
            </a:extLst>
          </p:cNvPr>
          <p:cNvSpPr txBox="1"/>
          <p:nvPr/>
        </p:nvSpPr>
        <p:spPr>
          <a:xfrm>
            <a:off x="3514725" y="5973763"/>
            <a:ext cx="4502323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0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Fuente:</a:t>
            </a:r>
            <a:r>
              <a:rPr lang="en-US" altLang="zh-CN" sz="1607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https://infocus.emc.com/scott_burgess/15350/</a:t>
            </a:r>
          </a:p>
        </p:txBody>
      </p:sp>
      <p:pic>
        <p:nvPicPr>
          <p:cNvPr id="7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5FD982DE-084C-4582-BE6B-719EFD05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021" y="-201211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68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5F2DC-1B25-421D-B23E-FDF0BEFB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06" y="-78758"/>
            <a:ext cx="10515600" cy="1325563"/>
          </a:xfrm>
        </p:spPr>
        <p:txBody>
          <a:bodyPr/>
          <a:lstStyle/>
          <a:p>
            <a:r>
              <a:rPr lang="es-CR" b="1" dirty="0"/>
              <a:t>Big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EC5DB9-AF90-47EE-93BB-DDCD7584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R" dirty="0" err="1"/>
              <a:t>V´s</a:t>
            </a:r>
            <a:r>
              <a:rPr lang="es-CR" dirty="0"/>
              <a:t> de Big Data (Doug </a:t>
            </a:r>
            <a:r>
              <a:rPr lang="es-CR" dirty="0" err="1"/>
              <a:t>Laney</a:t>
            </a:r>
            <a:r>
              <a:rPr lang="es-CR" dirty="0"/>
              <a:t> de Gartner)</a:t>
            </a:r>
          </a:p>
          <a:p>
            <a:pPr lvl="1"/>
            <a:r>
              <a:rPr lang="es-CR" dirty="0"/>
              <a:t>Volumen</a:t>
            </a:r>
          </a:p>
          <a:p>
            <a:pPr lvl="2"/>
            <a:r>
              <a:rPr lang="es-CR" dirty="0"/>
              <a:t>Grandes cantidades de datos generados cada segundo / minuto / hora / día en </a:t>
            </a:r>
            <a:r>
              <a:rPr lang="es-CR" dirty="0" err="1"/>
              <a:t>unmundo</a:t>
            </a:r>
            <a:r>
              <a:rPr lang="es-CR" dirty="0"/>
              <a:t> digitalizado</a:t>
            </a:r>
          </a:p>
          <a:p>
            <a:pPr lvl="2"/>
            <a:r>
              <a:rPr lang="es-CR" dirty="0" err="1"/>
              <a:t>Petabytes</a:t>
            </a:r>
            <a:r>
              <a:rPr lang="es-CR" dirty="0"/>
              <a:t> (1015 bytes), exabytes (1018 bytes) e incluso más</a:t>
            </a:r>
          </a:p>
          <a:p>
            <a:pPr lvl="1"/>
            <a:r>
              <a:rPr lang="es-CR" dirty="0"/>
              <a:t>Velocidad</a:t>
            </a:r>
          </a:p>
          <a:p>
            <a:pPr lvl="2"/>
            <a:r>
              <a:rPr lang="es-CR" dirty="0"/>
              <a:t>Velocidad a la que se generan los datos.</a:t>
            </a:r>
          </a:p>
          <a:p>
            <a:pPr lvl="2"/>
            <a:r>
              <a:rPr lang="es-CR" dirty="0"/>
              <a:t>Transmisión de datos frente a datos estáticos</a:t>
            </a:r>
          </a:p>
          <a:p>
            <a:pPr lvl="1"/>
            <a:r>
              <a:rPr lang="es-CR" dirty="0"/>
              <a:t>Variedad</a:t>
            </a:r>
          </a:p>
          <a:p>
            <a:pPr lvl="2"/>
            <a:r>
              <a:rPr lang="es-CR" dirty="0"/>
              <a:t>Diferentes formas en que pueden estar los datos.</a:t>
            </a:r>
          </a:p>
          <a:p>
            <a:pPr lvl="2"/>
            <a:r>
              <a:rPr lang="es-CR" dirty="0"/>
              <a:t>Numéricos, texto, imágenes, voz, geoespaciales, etc.</a:t>
            </a:r>
          </a:p>
          <a:p>
            <a:pPr lvl="1"/>
            <a:r>
              <a:rPr lang="es-CR" dirty="0"/>
              <a:t>Veracidad</a:t>
            </a:r>
          </a:p>
          <a:p>
            <a:pPr lvl="2"/>
            <a:r>
              <a:rPr lang="es-CR" dirty="0"/>
              <a:t>Calidad de los datos.</a:t>
            </a:r>
          </a:p>
        </p:txBody>
      </p:sp>
      <p:pic>
        <p:nvPicPr>
          <p:cNvPr id="5" name="Picture 2" descr="https://www.tec.ac.cr/hoyeneltec/sites/default/files/media/branding/logo-tec.png">
            <a:extLst>
              <a:ext uri="{FF2B5EF4-FFF2-40B4-BE49-F238E27FC236}">
                <a16:creationId xmlns:a16="http://schemas.microsoft.com/office/drawing/2014/main" id="{7176AE0F-C677-4FBC-8B75-3ECA2531D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780" y="-78758"/>
            <a:ext cx="2753927" cy="14458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51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AD">
      <a:dk1>
        <a:srgbClr val="595959"/>
      </a:dk1>
      <a:lt1>
        <a:sysClr val="window" lastClr="FFFFFF"/>
      </a:lt1>
      <a:dk2>
        <a:srgbClr val="595959"/>
      </a:dk2>
      <a:lt2>
        <a:srgbClr val="D8D8D8"/>
      </a:lt2>
      <a:accent1>
        <a:srgbClr val="FFCA08"/>
      </a:accent1>
      <a:accent2>
        <a:srgbClr val="E3B72E"/>
      </a:accent2>
      <a:accent3>
        <a:srgbClr val="D69C29"/>
      </a:accent3>
      <a:accent4>
        <a:srgbClr val="F8931D"/>
      </a:accent4>
      <a:accent5>
        <a:srgbClr val="FF6700"/>
      </a:accent5>
      <a:accent6>
        <a:srgbClr val="D05400"/>
      </a:accent6>
      <a:hlink>
        <a:srgbClr val="F18B1B"/>
      </a:hlink>
      <a:folHlink>
        <a:srgbClr val="00539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1568</TotalTime>
  <Words>1588</Words>
  <Application>Microsoft Office PowerPoint</Application>
  <PresentationFormat>Panorámica</PresentationFormat>
  <Paragraphs>254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Office Theme</vt:lpstr>
      <vt:lpstr>Introducción a Ciencia de Datos  Sesión 1</vt:lpstr>
      <vt:lpstr>Agenda</vt:lpstr>
      <vt:lpstr>Introducción al curso</vt:lpstr>
      <vt:lpstr>Introducción al curso</vt:lpstr>
      <vt:lpstr>Introducción</vt:lpstr>
      <vt:lpstr>Introducción</vt:lpstr>
      <vt:lpstr>Aprendizaje automático es:</vt:lpstr>
      <vt:lpstr>¿Dónde está el Big Data?</vt:lpstr>
      <vt:lpstr>Big Data</vt:lpstr>
      <vt:lpstr>Cómo mucho los datos son generado cada minuto en la ¿Internet?</vt:lpstr>
      <vt:lpstr>Diluvio de datos</vt:lpstr>
      <vt:lpstr>¿Por qué el aprendizaje automático?</vt:lpstr>
      <vt:lpstr>Aplicaciones del Aprendizaje Automático</vt:lpstr>
      <vt:lpstr>Cross Industry Standard Process for Data Mining (CRISP-DM)</vt:lpstr>
      <vt:lpstr>Fase 1 – Entendimiento del negocio</vt:lpstr>
      <vt:lpstr>Fase 2 - Comprensión de los datos</vt:lpstr>
      <vt:lpstr>¿Por que explorar?</vt:lpstr>
      <vt:lpstr>Fase 3 - Preparación de datos</vt:lpstr>
      <vt:lpstr>Describe tus datos</vt:lpstr>
      <vt:lpstr>Visualiza tus datos</vt:lpstr>
      <vt:lpstr>Limpieza de datos</vt:lpstr>
      <vt:lpstr>Selección de características</vt:lpstr>
      <vt:lpstr>Transformación de la características</vt:lpstr>
      <vt:lpstr>Fase 4 - Modelado</vt:lpstr>
      <vt:lpstr>Fase 5 - Evaluación</vt:lpstr>
      <vt:lpstr>Fase 6 - Deploy</vt:lpstr>
      <vt:lpstr>Proceso Iterativo</vt:lpstr>
      <vt:lpstr>Introducción a reconocimiento de patrones </vt:lpstr>
      <vt:lpstr>Patrones supervisado y no supervisado</vt:lpstr>
      <vt:lpstr>Problemas de reconocimiento de patrones</vt:lpstr>
      <vt:lpstr>Ejemplos de reconocimiento de patrones</vt:lpstr>
      <vt:lpstr>Ejemplos de reconocimiento de patrones</vt:lpstr>
      <vt:lpstr>Principales aplicaciones</vt:lpstr>
      <vt:lpstr>Aprendizaje supervisado y no supervisado</vt:lpstr>
      <vt:lpstr>Aprendizaje supervisado y no supervisado</vt:lpstr>
      <vt:lpstr>Algunos algoritmos supervisados</vt:lpstr>
      <vt:lpstr>Regresión</vt:lpstr>
      <vt:lpstr>Clasificación</vt:lpstr>
      <vt:lpstr>Algunos algoritmos no supervisados</vt:lpstr>
      <vt:lpstr>Clustering</vt:lpstr>
      <vt:lpstr>Análisis de asociación</vt:lpstr>
      <vt:lpstr>Ejemplos de análisis de asociación</vt:lpstr>
      <vt:lpstr>Bibliografía</vt:lpstr>
      <vt:lpstr>Práctica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lm</dc:creator>
  <cp:lastModifiedBy>Efren</cp:lastModifiedBy>
  <cp:revision>122</cp:revision>
  <dcterms:created xsi:type="dcterms:W3CDTF">2018-10-24T15:10:35Z</dcterms:created>
  <dcterms:modified xsi:type="dcterms:W3CDTF">2020-09-24T22:04:33Z</dcterms:modified>
</cp:coreProperties>
</file>